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6" r:id="rId5"/>
    <p:sldId id="263" r:id="rId6"/>
    <p:sldId id="270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3" r:id="rId15"/>
    <p:sldId id="261" r:id="rId16"/>
    <p:sldId id="274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160C2-5B82-4929-96AB-89A8C8B2E512}" type="datetimeFigureOut">
              <a:rPr lang="pt-BR" smtClean="0"/>
              <a:pPr/>
              <a:t>02/09/2013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88E35-4089-493C-90F4-98954AF4A44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3002-3B6B-4047-BF80-95C850185B3A}" type="datetimeFigureOut">
              <a:rPr lang="pt-BR" smtClean="0"/>
              <a:pPr/>
              <a:t>02/09/2013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BFF9-1DE7-4BCD-BF3F-5CA69EDADA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3002-3B6B-4047-BF80-95C850185B3A}" type="datetimeFigureOut">
              <a:rPr lang="pt-BR" smtClean="0"/>
              <a:pPr/>
              <a:t>02/09/2013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BFF9-1DE7-4BCD-BF3F-5CA69EDADA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3002-3B6B-4047-BF80-95C850185B3A}" type="datetimeFigureOut">
              <a:rPr lang="pt-BR" smtClean="0"/>
              <a:pPr/>
              <a:t>02/09/2013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BFF9-1DE7-4BCD-BF3F-5CA69EDADA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3002-3B6B-4047-BF80-95C850185B3A}" type="datetimeFigureOut">
              <a:rPr lang="pt-BR" smtClean="0"/>
              <a:pPr/>
              <a:t>02/09/2013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BFF9-1DE7-4BCD-BF3F-5CA69EDADA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3002-3B6B-4047-BF80-95C850185B3A}" type="datetimeFigureOut">
              <a:rPr lang="pt-BR" smtClean="0"/>
              <a:pPr/>
              <a:t>02/09/2013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BFF9-1DE7-4BCD-BF3F-5CA69EDADA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3002-3B6B-4047-BF80-95C850185B3A}" type="datetimeFigureOut">
              <a:rPr lang="pt-BR" smtClean="0"/>
              <a:pPr/>
              <a:t>02/09/2013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BFF9-1DE7-4BCD-BF3F-5CA69EDADA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3002-3B6B-4047-BF80-95C850185B3A}" type="datetimeFigureOut">
              <a:rPr lang="pt-BR" smtClean="0"/>
              <a:pPr/>
              <a:t>02/09/2013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BFF9-1DE7-4BCD-BF3F-5CA69EDADA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3002-3B6B-4047-BF80-95C850185B3A}" type="datetimeFigureOut">
              <a:rPr lang="pt-BR" smtClean="0"/>
              <a:pPr/>
              <a:t>02/09/2013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BFF9-1DE7-4BCD-BF3F-5CA69EDADA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3002-3B6B-4047-BF80-95C850185B3A}" type="datetimeFigureOut">
              <a:rPr lang="pt-BR" smtClean="0"/>
              <a:pPr/>
              <a:t>02/09/2013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BFF9-1DE7-4BCD-BF3F-5CA69EDADA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3002-3B6B-4047-BF80-95C850185B3A}" type="datetimeFigureOut">
              <a:rPr lang="pt-BR" smtClean="0"/>
              <a:pPr/>
              <a:t>02/09/2013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BFF9-1DE7-4BCD-BF3F-5CA69EDADA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3002-3B6B-4047-BF80-95C850185B3A}" type="datetimeFigureOut">
              <a:rPr lang="pt-BR" smtClean="0"/>
              <a:pPr/>
              <a:t>02/09/2013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BFF9-1DE7-4BCD-BF3F-5CA69EDADA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D3002-3B6B-4047-BF80-95C850185B3A}" type="datetimeFigureOut">
              <a:rPr lang="pt-BR" smtClean="0"/>
              <a:pPr/>
              <a:t>02/09/2013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DBFF9-1DE7-4BCD-BF3F-5CA69EDADA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Planilha_do_Microsoft_Office_Excel_97-20031.xls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996953"/>
            <a:ext cx="9144000" cy="1152127"/>
          </a:xfrm>
        </p:spPr>
        <p:txBody>
          <a:bodyPr>
            <a:normAutofit fontScale="90000"/>
          </a:bodyPr>
          <a:lstStyle/>
          <a:p>
            <a:r>
              <a:rPr lang="pt-BR" sz="2700" b="1" dirty="0">
                <a:latin typeface="Arial" pitchFamily="34" charset="0"/>
                <a:cs typeface="Arial" pitchFamily="34" charset="0"/>
              </a:rPr>
              <a:t>SUPORTE PEDAGÓGICO ONLINE: POTENCIALIZANDO OS PROCESSOS DE ENSINO-APRENDIZAGEM NA EDUCAÇÃO </a:t>
            </a:r>
            <a:r>
              <a:rPr lang="pt-BR" sz="27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700" b="1" dirty="0">
                <a:latin typeface="Arial" pitchFamily="34" charset="0"/>
                <a:cs typeface="Arial" pitchFamily="34" charset="0"/>
              </a:rPr>
              <a:t>DISTÂNCIA.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971800"/>
          </a:xfrm>
        </p:spPr>
        <p:txBody>
          <a:bodyPr>
            <a:normAutofit fontScale="92500" lnSpcReduction="10000"/>
          </a:bodyPr>
          <a:lstStyle/>
          <a:p>
            <a:pPr algn="r"/>
            <a:endParaRPr lang="pt-B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pt-B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Antônio Charleskson Lopes Pinheiro </a:t>
            </a:r>
          </a:p>
          <a:p>
            <a:pPr algn="r"/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Francisco </a:t>
            </a:r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Varder Braga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Junior</a:t>
            </a: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Nayra </a:t>
            </a:r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Maria da Costa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Lima</a:t>
            </a:r>
          </a:p>
          <a:p>
            <a:pPr algn="r"/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pt-B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Mossoró/RN</a:t>
            </a:r>
          </a:p>
          <a:p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2013 </a:t>
            </a:r>
            <a:endParaRPr lang="pt-BR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1263" t="43637" r="46253" b="47504"/>
          <a:stretch>
            <a:fillRect/>
          </a:stretch>
        </p:blipFill>
        <p:spPr bwMode="auto">
          <a:xfrm>
            <a:off x="107504" y="44624"/>
            <a:ext cx="89289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30000" contrast="-30000"/>
          </a:blip>
          <a:srcRect l="28350" t="25180" r="28438" b="37168"/>
          <a:stretch>
            <a:fillRect/>
          </a:stretch>
        </p:blipFill>
        <p:spPr bwMode="auto">
          <a:xfrm>
            <a:off x="79557" y="-50846"/>
            <a:ext cx="8956939" cy="686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712" y="0"/>
            <a:ext cx="7052320" cy="1470025"/>
          </a:xfrm>
        </p:spPr>
        <p:txBody>
          <a:bodyPr/>
          <a:lstStyle/>
          <a:p>
            <a:r>
              <a:rPr lang="pt-BR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Utilização da ferramenta</a:t>
            </a:r>
            <a:endParaRPr lang="pt-BR" b="1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4716016" cy="4968552"/>
          </a:xfrm>
        </p:spPr>
        <p:txBody>
          <a:bodyPr>
            <a:noAutofit/>
          </a:bodyPr>
          <a:lstStyle/>
          <a:p>
            <a:pPr lvl="0" algn="l">
              <a:buFont typeface="Wingdings" pitchFamily="2" charset="2"/>
              <a:buChar char="Ø"/>
            </a:pP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Logo que permitido o seu acesso, a conversa passa a ser iniciada.</a:t>
            </a:r>
          </a:p>
          <a:p>
            <a:pPr algn="l">
              <a:buFont typeface="Wingdings" pitchFamily="2" charset="2"/>
              <a:buChar char="Ø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Imagem 5" descr="C:\Users\UFERSA\Desktop\Prints\Call Center Charles(CCC)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6625" y="1844824"/>
            <a:ext cx="4347375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 contrast="-30000"/>
          </a:blip>
          <a:srcRect l="28350" t="25180" r="28438" b="37168"/>
          <a:stretch>
            <a:fillRect/>
          </a:stretch>
        </p:blipFill>
        <p:spPr bwMode="auto">
          <a:xfrm>
            <a:off x="79557" y="-50846"/>
            <a:ext cx="8956939" cy="686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712" y="0"/>
            <a:ext cx="7052320" cy="1470025"/>
          </a:xfrm>
        </p:spPr>
        <p:txBody>
          <a:bodyPr/>
          <a:lstStyle/>
          <a:p>
            <a:r>
              <a:rPr lang="pt-BR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Utilização da ferramenta</a:t>
            </a:r>
            <a:endParaRPr lang="pt-BR" b="1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8784976" cy="4968552"/>
          </a:xfrm>
        </p:spPr>
        <p:txBody>
          <a:bodyPr>
            <a:noAutofit/>
          </a:bodyPr>
          <a:lstStyle/>
          <a:p>
            <a:pPr lvl="0" algn="l">
              <a:buFont typeface="Wingdings" pitchFamily="2" charset="2"/>
              <a:buChar char="Ø"/>
            </a:pP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 fim, o assessor pedagógico de plantão conversará com o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solicitante, </a:t>
            </a: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confidencial e sigilosamente, tentando solucionar seu problema o mais breve possível, dando um retorno via e-mail, telefone ou presencialmente, dependendo da complexidade do caso.</a:t>
            </a:r>
          </a:p>
          <a:p>
            <a:pPr algn="l">
              <a:buFont typeface="Wingdings" pitchFamily="2" charset="2"/>
              <a:buChar char="Ø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30000" contrast="-30000"/>
          </a:blip>
          <a:srcRect l="28350" t="25180" r="28438" b="37168"/>
          <a:stretch>
            <a:fillRect/>
          </a:stretch>
        </p:blipFill>
        <p:spPr bwMode="auto">
          <a:xfrm>
            <a:off x="79557" y="-50846"/>
            <a:ext cx="8956939" cy="686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712" y="0"/>
            <a:ext cx="7052320" cy="1470025"/>
          </a:xfrm>
        </p:spPr>
        <p:txBody>
          <a:bodyPr/>
          <a:lstStyle/>
          <a:p>
            <a:r>
              <a:rPr lang="pt-BR" b="1" i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8784976" cy="4968552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66 participações;</a:t>
            </a:r>
          </a:p>
          <a:p>
            <a:pPr algn="l"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Professores</a:t>
            </a:r>
            <a: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tutores e </a:t>
            </a: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alunos;</a:t>
            </a:r>
          </a:p>
          <a:p>
            <a:pPr algn="l"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Total </a:t>
            </a:r>
            <a: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73 </a:t>
            </a: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conversas;</a:t>
            </a:r>
          </a:p>
          <a:p>
            <a:pPr algn="l"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Reclamações</a:t>
            </a:r>
            <a: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dúvidas, orientações e </a:t>
            </a: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sugestões.</a:t>
            </a:r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Ø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lum bright="30000" contrast="-30000"/>
          </a:blip>
          <a:srcRect l="28350" t="25180" r="28438" b="37168"/>
          <a:stretch>
            <a:fillRect/>
          </a:stretch>
        </p:blipFill>
        <p:spPr bwMode="auto">
          <a:xfrm>
            <a:off x="79557" y="-50846"/>
            <a:ext cx="8956939" cy="686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712" y="0"/>
            <a:ext cx="7052320" cy="1470025"/>
          </a:xfrm>
        </p:spPr>
        <p:txBody>
          <a:bodyPr/>
          <a:lstStyle/>
          <a:p>
            <a:r>
              <a:rPr lang="pt-BR" b="1" i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4211960" cy="4968552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Dúvidas - 30 (41,1%) conversas;</a:t>
            </a:r>
          </a:p>
          <a:p>
            <a:pPr algn="l"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Sugestões - 5 (6,8%) conversas.</a:t>
            </a:r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169" name="Gráfico 9"/>
          <p:cNvGraphicFramePr>
            <a:graphicFrameLocks/>
          </p:cNvGraphicFramePr>
          <p:nvPr/>
        </p:nvGraphicFramePr>
        <p:xfrm>
          <a:off x="4139952" y="1484784"/>
          <a:ext cx="5004048" cy="5373216"/>
        </p:xfrm>
        <a:graphic>
          <a:graphicData uri="http://schemas.openxmlformats.org/presentationml/2006/ole">
            <p:oleObj spid="_x0000_s7169" name="Gráfico" r:id="rId4" imgW="5322269" imgH="2627604" progId="Excel.Sheet.8">
              <p:embed/>
            </p:oleObj>
          </a:graphicData>
        </a:graphic>
      </p:graphicFrame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 l="28350" t="25180" r="28438" b="37168"/>
          <a:stretch>
            <a:fillRect/>
          </a:stretch>
        </p:blipFill>
        <p:spPr bwMode="auto">
          <a:xfrm>
            <a:off x="79557" y="-50846"/>
            <a:ext cx="8956939" cy="686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712" y="0"/>
            <a:ext cx="7052320" cy="1470025"/>
          </a:xfrm>
        </p:spPr>
        <p:txBody>
          <a:bodyPr/>
          <a:lstStyle/>
          <a:p>
            <a:r>
              <a:rPr lang="pt-BR" b="1" i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8964488" cy="52292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Categoria </a:t>
            </a: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“reclamações” 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atraso na </a:t>
            </a:r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postagem de notas das 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disciplinas no </a:t>
            </a:r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sistema 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SIGAA; 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Categoria </a:t>
            </a: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“dúvidas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”- 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ificuldade </a:t>
            </a:r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 parte dos discentes em manusear as ferramentas do 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AVA;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Categoria </a:t>
            </a: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“orientações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”- 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sobre </a:t>
            </a:r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prazos, datas e informações de um modo geral sobre o processo 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acadêmico;  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Categoria </a:t>
            </a: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“sugestões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alunos </a:t>
            </a:r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solicitam mais interação e motivação no AVA por parte de professores e tutores.</a:t>
            </a:r>
          </a:p>
          <a:p>
            <a:pPr algn="l"/>
            <a:endParaRPr lang="pt-B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 contrast="-30000"/>
          </a:blip>
          <a:srcRect l="28350" t="25180" r="28438" b="37168"/>
          <a:stretch>
            <a:fillRect/>
          </a:stretch>
        </p:blipFill>
        <p:spPr bwMode="auto">
          <a:xfrm>
            <a:off x="79557" y="-50846"/>
            <a:ext cx="8956939" cy="686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712" y="0"/>
            <a:ext cx="7052320" cy="1470025"/>
          </a:xfrm>
        </p:spPr>
        <p:txBody>
          <a:bodyPr/>
          <a:lstStyle/>
          <a:p>
            <a:r>
              <a:rPr lang="pt-BR" b="1" i="1" dirty="0" smtClean="0">
                <a:latin typeface="Arial" pitchFamily="34" charset="0"/>
                <a:cs typeface="Arial" pitchFamily="34" charset="0"/>
              </a:rPr>
              <a:t>Considerações Finais</a:t>
            </a:r>
            <a:endParaRPr lang="pt-BR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8784976" cy="4968552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 meio do nosso AVA, procuramos articularmos </a:t>
            </a: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otimizarmos a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nossa comunicação, </a:t>
            </a: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formação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relações interpessoais educacionais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>
              <a:buFont typeface="Wingdings" pitchFamily="2" charset="2"/>
              <a:buChar char="Ø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Logo,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inovamos nossas estratégias </a:t>
            </a: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 potencializar os processos de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ensino-aprendizagem no curso de Licenciatura em Matemática </a:t>
            </a: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Distância</a:t>
            </a: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fazendo do nosso aluno um sujeito valorizado</a:t>
            </a: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motivado e ativo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 participar da </a:t>
            </a: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melhoria e aprimoramento do seu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curso.</a:t>
            </a: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Ø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 contrast="-30000"/>
          </a:blip>
          <a:srcRect l="28350" t="25180" r="28438" b="37168"/>
          <a:stretch>
            <a:fillRect/>
          </a:stretch>
        </p:blipFill>
        <p:spPr bwMode="auto">
          <a:xfrm>
            <a:off x="79557" y="-50846"/>
            <a:ext cx="8956939" cy="686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712" y="0"/>
            <a:ext cx="7052320" cy="1470025"/>
          </a:xfrm>
        </p:spPr>
        <p:txBody>
          <a:bodyPr/>
          <a:lstStyle/>
          <a:p>
            <a:r>
              <a:rPr lang="pt-BR" b="1" i="1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5301208"/>
          </a:xfrm>
        </p:spPr>
        <p:txBody>
          <a:bodyPr>
            <a:noAutofit/>
          </a:bodyPr>
          <a:lstStyle/>
          <a:p>
            <a:pPr algn="l"/>
            <a:r>
              <a:rPr lang="pt-B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1] Brasil. Decreto no. 5.622, de 19 de dezembro de 2005. Regulamenta o art. 80 da Lei no. 9.384, de 20 de dezembro de 1996, que estabelece as diretrizes e bases da educação nacional. In: Diário Oficial da República Federativa do Brasil, Brasília, DF, 19 dez. 2005. Cap. II, Art. 12</a:t>
            </a:r>
            <a:r>
              <a:rPr lang="pt-B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[2] BALACHEFF, N.; BELLEMAIN, F. Conhecimento: a pedra angular do design de TEL. Recife: UFPE, 2006.</a:t>
            </a:r>
          </a:p>
          <a:p>
            <a:pPr algn="l"/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[3] MATTAR, J. Guia de educação à distância/ João Mattar. São Paulo: </a:t>
            </a:r>
            <a:r>
              <a:rPr lang="pt-BR" sz="1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Cengace</a:t>
            </a:r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Learning</a:t>
            </a:r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Portal da Educação, 2011.</a:t>
            </a:r>
          </a:p>
          <a:p>
            <a:pPr algn="l"/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[4] SOUSA, R. A. Tutor presencial em EaD: qual é o papel desse indivíduo? In: A prática da Educação à Distância na UFRN/ Organizadores: Maria Cristina Leandro de Paiva e José Correia </a:t>
            </a:r>
            <a:r>
              <a:rPr lang="pt-BR" sz="18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Torres </a:t>
            </a:r>
            <a:r>
              <a:rPr lang="pt-BR" sz="18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Neto. Natal</a:t>
            </a:r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EDUFRN, 2011</a:t>
            </a:r>
            <a:r>
              <a:rPr lang="pt-B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[5] LUCENA, B. Novas tecnologias no </a:t>
            </a:r>
            <a:r>
              <a:rPr lang="pt-BR" sz="1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e-learning</a:t>
            </a:r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desafios e oportunidades para design. In: Revisa Brasileira de Aprendizagem Aberta e a Distância. São Paulo: ABED, pp. 1-8, 2003. Disponível em: http://www.abed.or.br\publique\cgilia.exe\</a:t>
            </a:r>
            <a:r>
              <a:rPr lang="pt-BR" sz="1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sys</a:t>
            </a:r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\start.</a:t>
            </a:r>
            <a:r>
              <a:rPr lang="pt-BR" sz="1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htm¿tpi</a:t>
            </a:r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=home Acesso em 26 de abr. 2013</a:t>
            </a:r>
            <a:r>
              <a:rPr lang="pt-B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[6] LEMOS, A., LEVY, P. O futuro da internet: em direção à </a:t>
            </a:r>
            <a:r>
              <a:rPr lang="pt-BR" sz="1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ciberdemocracia</a:t>
            </a:r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planetária. São Paulo: </a:t>
            </a:r>
            <a:r>
              <a:rPr lang="pt-BR" sz="1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Paulus</a:t>
            </a:r>
            <a:r>
              <a:rPr lang="pt-B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2010.</a:t>
            </a:r>
          </a:p>
          <a:p>
            <a:pPr algn="l"/>
            <a:r>
              <a:rPr lang="pt-B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l">
              <a:buFont typeface="Wingdings" pitchFamily="2" charset="2"/>
              <a:buChar char="Ø"/>
            </a:pPr>
            <a:endParaRPr lang="pt-BR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 contrast="-30000"/>
          </a:blip>
          <a:srcRect l="28350" t="25180" r="28438" b="37168"/>
          <a:stretch>
            <a:fillRect/>
          </a:stretch>
        </p:blipFill>
        <p:spPr bwMode="auto">
          <a:xfrm>
            <a:off x="-36512" y="0"/>
            <a:ext cx="9180512" cy="686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712" y="0"/>
            <a:ext cx="7052320" cy="1470025"/>
          </a:xfrm>
        </p:spPr>
        <p:txBody>
          <a:bodyPr/>
          <a:lstStyle/>
          <a:p>
            <a:r>
              <a:rPr lang="pt-BR" b="1" i="1" dirty="0" smtClean="0">
                <a:latin typeface="Arial" pitchFamily="34" charset="0"/>
                <a:cs typeface="Arial" pitchFamily="34" charset="0"/>
              </a:rPr>
              <a:t>Contextualização</a:t>
            </a:r>
            <a:endParaRPr lang="pt-BR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55576" y="206084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err="1" smtClean="0">
                <a:latin typeface="Arial" pitchFamily="34" charset="0"/>
                <a:cs typeface="Arial" pitchFamily="34" charset="0"/>
              </a:rPr>
              <a:t>TIC’s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732240" y="2060848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EaD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419872" y="2708920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Moodle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547664" y="4437112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Suporte Pedagógico 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O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nline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eta para baixo 10"/>
          <p:cNvSpPr/>
          <p:nvPr/>
        </p:nvSpPr>
        <p:spPr>
          <a:xfrm rot="17900407">
            <a:off x="2256791" y="2183000"/>
            <a:ext cx="404048" cy="1034395"/>
          </a:xfrm>
          <a:prstGeom prst="downArrow">
            <a:avLst>
              <a:gd name="adj1" fmla="val 50194"/>
              <a:gd name="adj2" fmla="val 650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baixo 12"/>
          <p:cNvSpPr/>
          <p:nvPr/>
        </p:nvSpPr>
        <p:spPr>
          <a:xfrm rot="3620021">
            <a:off x="5849363" y="2205987"/>
            <a:ext cx="443080" cy="10430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baixo 13"/>
          <p:cNvSpPr/>
          <p:nvPr/>
        </p:nvSpPr>
        <p:spPr>
          <a:xfrm>
            <a:off x="3923928" y="3573016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6732240" y="1988840"/>
            <a:ext cx="129614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>
            <a:off x="6876256" y="2132856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EaD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539552" y="1916832"/>
            <a:ext cx="13681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TIC’S</a:t>
            </a:r>
            <a:endParaRPr lang="pt-BR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3131840" y="2564904"/>
            <a:ext cx="230425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MOODLE</a:t>
            </a:r>
            <a:endParaRPr lang="pt-BR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1475656" y="4365104"/>
            <a:ext cx="58326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SUPORTE PEDAGÓGICO ONLINE</a:t>
            </a:r>
            <a:endParaRPr lang="pt-BR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 contrast="-30000"/>
          </a:blip>
          <a:srcRect l="28350" t="25180" r="28438" b="37168"/>
          <a:stretch>
            <a:fillRect/>
          </a:stretch>
        </p:blipFill>
        <p:spPr bwMode="auto">
          <a:xfrm>
            <a:off x="107504" y="-50846"/>
            <a:ext cx="8956939" cy="686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712" y="0"/>
            <a:ext cx="7052320" cy="1470025"/>
          </a:xfrm>
        </p:spPr>
        <p:txBody>
          <a:bodyPr/>
          <a:lstStyle/>
          <a:p>
            <a:r>
              <a:rPr lang="pt-BR" b="1" i="1" dirty="0" smtClean="0">
                <a:latin typeface="Arial" pitchFamily="34" charset="0"/>
                <a:cs typeface="Arial" pitchFamily="34" charset="0"/>
              </a:rPr>
              <a:t>Objetivos</a:t>
            </a:r>
            <a:endParaRPr lang="pt-BR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8784976" cy="4968552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Qualificar </a:t>
            </a: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 processos de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ensino-aprendizagem na modalidade de ensino a distância da UFERSA;</a:t>
            </a:r>
          </a:p>
          <a:p>
            <a:pPr marL="514350" indent="-514350" algn="l">
              <a:buFont typeface="+mj-lt"/>
              <a:buAutoNum type="arabicPeriod"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Garantir </a:t>
            </a: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participação dos professores, tutores e alunos no processo pedagógico da disciplina e do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curso</a:t>
            </a: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pt-B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Permitir </a:t>
            </a: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acesso à informação direta e assistência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aos alunos, professores e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tutores com agilidade, melhorando </a:t>
            </a: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 relações interpessoais e a qualidade do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ensino-aprendizagem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30000" contrast="-30000"/>
          </a:blip>
          <a:srcRect l="28350" t="25180" r="28438" b="37168"/>
          <a:stretch>
            <a:fillRect/>
          </a:stretch>
        </p:blipFill>
        <p:spPr bwMode="auto">
          <a:xfrm>
            <a:off x="107504" y="-50846"/>
            <a:ext cx="8956939" cy="686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712" y="0"/>
            <a:ext cx="7052320" cy="1470025"/>
          </a:xfrm>
        </p:spPr>
        <p:txBody>
          <a:bodyPr>
            <a:normAutofit/>
          </a:bodyPr>
          <a:lstStyle/>
          <a:p>
            <a:r>
              <a:rPr lang="pt-BR" sz="4000" b="1" i="1" dirty="0" smtClean="0">
                <a:latin typeface="Arial" pitchFamily="34" charset="0"/>
                <a:cs typeface="Arial" pitchFamily="34" charset="0"/>
              </a:rPr>
              <a:t>Suporte Pedagógico </a:t>
            </a:r>
            <a:r>
              <a:rPr lang="pt-BR" sz="4000" b="1" i="1" dirty="0">
                <a:latin typeface="Arial" pitchFamily="34" charset="0"/>
                <a:cs typeface="Arial" pitchFamily="34" charset="0"/>
              </a:rPr>
              <a:t>O</a:t>
            </a:r>
            <a:r>
              <a:rPr lang="pt-BR" sz="4000" b="1" i="1" dirty="0" smtClean="0">
                <a:latin typeface="Arial" pitchFamily="34" charset="0"/>
                <a:cs typeface="Arial" pitchFamily="34" charset="0"/>
              </a:rPr>
              <a:t>nline</a:t>
            </a:r>
            <a:endParaRPr lang="pt-BR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6" cy="5373216"/>
          </a:xfrm>
        </p:spPr>
        <p:txBody>
          <a:bodyPr>
            <a:noAutofit/>
          </a:bodyPr>
          <a:lstStyle/>
          <a:p>
            <a:pPr algn="l"/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 </a:t>
            </a: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mais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uma porta </a:t>
            </a: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entrada para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receber </a:t>
            </a: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reclamações, dúvidas, orientações e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sugestões, procurando assim:</a:t>
            </a:r>
            <a:endParaRPr lang="pt-B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dentificar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fornecer soluções de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problemas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aprendizagens,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comunicação e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relacionamento, seja,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presencial, virtual e interpessoal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agilidade, sigilo </a:t>
            </a: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ética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Aproveitar </a:t>
            </a: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 reclamações e sugestões para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aperfeiçoamento dos serviços;</a:t>
            </a:r>
          </a:p>
          <a:p>
            <a:pPr algn="l"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Rever o fazer docente;</a:t>
            </a:r>
          </a:p>
          <a:p>
            <a:pPr algn="l"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Facilitar </a:t>
            </a: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 atividades acadêmicas e de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aprendizagens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orientando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como </a:t>
            </a: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proceder nas disciplinas, nas atividades propostas e no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curso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Ø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30000" contrast="-30000"/>
          </a:blip>
          <a:srcRect l="28350" t="25180" r="28438" b="37168"/>
          <a:stretch>
            <a:fillRect/>
          </a:stretch>
        </p:blipFill>
        <p:spPr bwMode="auto">
          <a:xfrm>
            <a:off x="79557" y="-50846"/>
            <a:ext cx="8956939" cy="686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712" y="0"/>
            <a:ext cx="7052320" cy="1470025"/>
          </a:xfrm>
        </p:spPr>
        <p:txBody>
          <a:bodyPr/>
          <a:lstStyle/>
          <a:p>
            <a:r>
              <a:rPr lang="pt-BR" b="1" i="1" dirty="0" smtClean="0">
                <a:latin typeface="Arial" pitchFamily="34" charset="0"/>
                <a:cs typeface="Arial" pitchFamily="34" charset="0"/>
              </a:rPr>
              <a:t>Material e Método</a:t>
            </a:r>
            <a:endParaRPr lang="pt-BR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5472608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Estudo: descritivo e exploratório com abordagem quanti-qualitativa; </a:t>
            </a: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Período: agosto de 2012 a abril de 2013;</a:t>
            </a:r>
          </a:p>
          <a:p>
            <a:pPr algn="l">
              <a:buFont typeface="Wingdings" pitchFamily="2" charset="2"/>
              <a:buChar char="ü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Público alvo: Curso de Licenciatura em Matemática a Distância da UFERSA; </a:t>
            </a:r>
          </a:p>
          <a:p>
            <a:pPr algn="l">
              <a:buFont typeface="Wingdings" pitchFamily="2" charset="2"/>
              <a:buChar char="ü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Utilizou-se o software Excel para geração de gráficos e tabelas para uma melhor análise descritiva;</a:t>
            </a:r>
          </a:p>
          <a:p>
            <a:pPr algn="l">
              <a:buFont typeface="Wingdings" pitchFamily="2" charset="2"/>
              <a:buChar char="ü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Coleta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 histórico das conversas do atendimento online;</a:t>
            </a:r>
          </a:p>
          <a:p>
            <a:pPr algn="l">
              <a:buFont typeface="Wingdings" pitchFamily="2" charset="2"/>
              <a:buChar char="ü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Estabeleceu-se quatro categorias: reclamações, dúvidas, orientações e sugestões.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30000" contrast="-30000"/>
          </a:blip>
          <a:srcRect l="28350" t="25180" r="28438" b="37168"/>
          <a:stretch>
            <a:fillRect/>
          </a:stretch>
        </p:blipFill>
        <p:spPr bwMode="auto">
          <a:xfrm>
            <a:off x="79557" y="-50846"/>
            <a:ext cx="8956939" cy="686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712" y="0"/>
            <a:ext cx="7052320" cy="1470025"/>
          </a:xfrm>
        </p:spPr>
        <p:txBody>
          <a:bodyPr/>
          <a:lstStyle/>
          <a:p>
            <a:r>
              <a:rPr lang="pt-BR" b="1" i="1" dirty="0" smtClean="0">
                <a:latin typeface="Arial" pitchFamily="34" charset="0"/>
                <a:cs typeface="Arial" pitchFamily="34" charset="0"/>
              </a:rPr>
              <a:t>Material e Método</a:t>
            </a:r>
            <a:endParaRPr lang="pt-BR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5184576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27 </a:t>
            </a: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agosto de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2012;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Banckle Chat;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Visitas/reuniões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palestra;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Acolhimento: pedagogo do NEaD;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Plantão </a:t>
            </a: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segunda à sexta, de 8 às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11h;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Prazo: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48 horas para dar retorno.</a:t>
            </a:r>
          </a:p>
          <a:p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 contrast="-30000"/>
          </a:blip>
          <a:srcRect l="28350" t="25180" r="28438" b="37168"/>
          <a:stretch>
            <a:fillRect/>
          </a:stretch>
        </p:blipFill>
        <p:spPr bwMode="auto">
          <a:xfrm>
            <a:off x="79557" y="-50846"/>
            <a:ext cx="8956939" cy="686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712" y="0"/>
            <a:ext cx="7052320" cy="1470025"/>
          </a:xfrm>
        </p:spPr>
        <p:txBody>
          <a:bodyPr/>
          <a:lstStyle/>
          <a:p>
            <a:r>
              <a:rPr lang="pt-BR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Utilização da ferramenta</a:t>
            </a:r>
            <a:endParaRPr lang="pt-BR" b="1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5040560" cy="4968552"/>
          </a:xfrm>
        </p:spPr>
        <p:txBody>
          <a:bodyPr>
            <a:noAutofit/>
          </a:bodyPr>
          <a:lstStyle/>
          <a:p>
            <a:pPr lvl="0" algn="l"/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Primeiramente</a:t>
            </a: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ele deve acessar o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Moodle</a:t>
            </a: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onde visualizará uma caixa correspondente ao serviço de atendimento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online</a:t>
            </a: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ao </a:t>
            </a: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lado direito da página;  </a:t>
            </a:r>
          </a:p>
          <a:p>
            <a:pPr algn="l">
              <a:buFont typeface="Wingdings" pitchFamily="2" charset="2"/>
              <a:buChar char="Ø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Imagem 1" descr="C:\Users\UFERSA\Desktop\Prints\Call Center Charles(CCC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844824"/>
            <a:ext cx="4139952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30000" contrast="-30000"/>
          </a:blip>
          <a:srcRect l="28350" t="25180" r="28438" b="37168"/>
          <a:stretch>
            <a:fillRect/>
          </a:stretch>
        </p:blipFill>
        <p:spPr bwMode="auto">
          <a:xfrm>
            <a:off x="79557" y="-50846"/>
            <a:ext cx="8956939" cy="686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712" y="0"/>
            <a:ext cx="7052320" cy="1470025"/>
          </a:xfrm>
        </p:spPr>
        <p:txBody>
          <a:bodyPr/>
          <a:lstStyle/>
          <a:p>
            <a:r>
              <a:rPr lang="pt-BR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Utilização da ferramenta</a:t>
            </a:r>
            <a:endParaRPr lang="pt-BR" b="1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4896544" cy="4968552"/>
          </a:xfrm>
        </p:spPr>
        <p:txBody>
          <a:bodyPr>
            <a:noAutofit/>
          </a:bodyPr>
          <a:lstStyle/>
          <a:p>
            <a:pPr lvl="0" algn="l">
              <a:buFont typeface="Wingdings" pitchFamily="2" charset="2"/>
              <a:buChar char="Ø"/>
            </a:pP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Ao clicar no chat, aparecerá uma janela, solicitando um nome e um e-mail para que possa ingressar no atendimento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l">
              <a:buFont typeface="Wingdings" pitchFamily="2" charset="2"/>
              <a:buChar char="Ø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Imagem 3" descr="C:\Users\UFERSA\Desktop\Prints\Call Center Charles(CCC)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772816"/>
            <a:ext cx="4067944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 contrast="-30000"/>
          </a:blip>
          <a:srcRect l="28350" t="25180" r="28438" b="37168"/>
          <a:stretch>
            <a:fillRect/>
          </a:stretch>
        </p:blipFill>
        <p:spPr bwMode="auto">
          <a:xfrm>
            <a:off x="79557" y="-50846"/>
            <a:ext cx="8956939" cy="686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712" y="0"/>
            <a:ext cx="7052320" cy="1470025"/>
          </a:xfrm>
        </p:spPr>
        <p:txBody>
          <a:bodyPr/>
          <a:lstStyle/>
          <a:p>
            <a:r>
              <a:rPr lang="pt-BR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Utilização da ferramenta</a:t>
            </a:r>
            <a:endParaRPr lang="pt-BR" b="1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4464496" cy="4968552"/>
          </a:xfrm>
        </p:spPr>
        <p:txBody>
          <a:bodyPr>
            <a:noAutofit/>
          </a:bodyPr>
          <a:lstStyle/>
          <a:p>
            <a:pPr lvl="0" algn="l">
              <a:buFont typeface="Wingdings" pitchFamily="2" charset="2"/>
              <a:buChar char="Ø"/>
            </a:pP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Após entrar com os dados, sua participação fica sujeita à aceitação ou não, isso quem decidirá será o moderador do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chat. </a:t>
            </a: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 janela abaixo, o aluno aguarda a permissão para ingressar no atendimento.</a:t>
            </a:r>
          </a:p>
          <a:p>
            <a:pPr algn="l">
              <a:buFont typeface="Wingdings" pitchFamily="2" charset="2"/>
              <a:buChar char="Ø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Imagem 4" descr="C:\Users\UFERSA\Desktop\Prints\Call Center Charles(CCC)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3222" y="1939732"/>
            <a:ext cx="4440777" cy="494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921</Words>
  <Application>Microsoft Office PowerPoint</Application>
  <PresentationFormat>Apresentação na tela (4:3)</PresentationFormat>
  <Paragraphs>77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8" baseType="lpstr">
      <vt:lpstr>Tema do Office</vt:lpstr>
      <vt:lpstr>Gráfico</vt:lpstr>
      <vt:lpstr>SUPORTE PEDAGÓGICO ONLINE: POTENCIALIZANDO OS PROCESSOS DE ENSINO-APRENDIZAGEM NA EDUCAÇÃO A DISTÂNCIA. </vt:lpstr>
      <vt:lpstr>Contextualização</vt:lpstr>
      <vt:lpstr>Objetivos</vt:lpstr>
      <vt:lpstr>Suporte Pedagógico Online</vt:lpstr>
      <vt:lpstr>Material e Método</vt:lpstr>
      <vt:lpstr>Material e Método</vt:lpstr>
      <vt:lpstr>Utilização da ferramenta</vt:lpstr>
      <vt:lpstr>Utilização da ferramenta</vt:lpstr>
      <vt:lpstr>Utilização da ferramenta</vt:lpstr>
      <vt:lpstr>Utilização da ferramenta</vt:lpstr>
      <vt:lpstr>Utilização da ferramenta</vt:lpstr>
      <vt:lpstr>Resultados</vt:lpstr>
      <vt:lpstr>Resultados</vt:lpstr>
      <vt:lpstr>Resultados</vt:lpstr>
      <vt:lpstr>Considerações Finais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Varder</dc:creator>
  <cp:lastModifiedBy>Varder</cp:lastModifiedBy>
  <cp:revision>30</cp:revision>
  <dcterms:created xsi:type="dcterms:W3CDTF">2013-08-12T12:44:57Z</dcterms:created>
  <dcterms:modified xsi:type="dcterms:W3CDTF">2013-09-02T17:46:31Z</dcterms:modified>
</cp:coreProperties>
</file>