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94" r:id="rId3"/>
    <p:sldId id="284" r:id="rId4"/>
    <p:sldId id="295" r:id="rId5"/>
    <p:sldId id="296" r:id="rId6"/>
    <p:sldId id="297" r:id="rId7"/>
    <p:sldId id="272" r:id="rId8"/>
    <p:sldId id="289" r:id="rId9"/>
    <p:sldId id="290" r:id="rId10"/>
    <p:sldId id="275" r:id="rId11"/>
    <p:sldId id="274" r:id="rId12"/>
    <p:sldId id="299" r:id="rId13"/>
    <p:sldId id="298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2561" autoAdjust="0"/>
  </p:normalViewPr>
  <p:slideViewPr>
    <p:cSldViewPr>
      <p:cViewPr>
        <p:scale>
          <a:sx n="60" d="100"/>
          <a:sy n="60" d="100"/>
        </p:scale>
        <p:origin x="-1602" y="-258"/>
      </p:cViewPr>
      <p:guideLst>
        <p:guide orient="horz" pos="935"/>
        <p:guide orient="horz" pos="3884"/>
        <p:guide orient="horz" pos="527"/>
        <p:guide pos="5479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B0D606-BDAA-41D8-A14B-A95552CA6D9D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2E945F-92CA-4143-A6D8-2D2B9A0DCC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36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85B8D7-C069-4959-A366-8BB610CB7E04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86E326-58E1-4B74-B730-C23B080542B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1255-4100-4D9E-9FED-86BD90BDAA33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A50B-E6C4-4B6E-8528-8A598A7FD1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BB1A-6FC0-4381-B1CF-634C08599224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A4F0D-26D7-46F6-8E1B-2ACA894C9A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4B7B-9DE7-4A32-B413-D1BA3C52F50B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1839-E23E-49A0-91E9-C003EFB243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CEB1-4CC1-43A1-872D-6A4777F11EB3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FAD1-6D48-4C17-8C3C-32D98086F1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E27D-20FF-4F46-BE4C-1202AC0D9F09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7B28-6BAD-4DF2-A8C6-E3BD0F35D3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3D3-AB22-46E5-8260-F580B9216D68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E10B5-5466-4451-A27E-72A67FF70C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CF765-1950-4381-9868-283E00DA26E4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2B13-0AB7-47B1-AC12-6B38A89F18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9776-FFEE-48D2-85F0-7115C6501FEE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0F78-286F-4D98-94F7-0B5D58DCAB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CAA7C-C859-4901-AC45-24E4F5D5EF45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EB3E-CE74-469E-8BE3-E08D601AC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9DF80-6E82-4BF6-9EE8-C73730D4B05F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9372-0712-4EE1-8E19-C97CCECEBD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140E-ECCE-4A79-9660-8E9F760BEF1B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3CAD-AC45-4F76-99C2-A14D19E0AD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6F0699-6ECE-4152-9A04-C035F0612D04}" type="datetimeFigureOut">
              <a:rPr lang="pt-BR"/>
              <a:pPr>
                <a:defRPr/>
              </a:pPr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F21448-1D46-46CC-A452-3905DE1CEA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m 6" descr="INTERNA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357188" y="0"/>
            <a:ext cx="99663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csrv04.mec.gov.br/encontro/materiais/distancia/2.2_referenciais_material_didatico.pdf" TargetMode="External"/><Relationship Id="rId2" Type="http://schemas.openxmlformats.org/officeDocument/2006/relationships/hyperlink" Target="http://www.planalto.gov.br/ccivil_03/leis/l939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ec.ufsc.br/file.php/1/cr/index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2052" name="Imagem 5" descr="CAPA.jpg"/>
          <p:cNvPicPr>
            <a:picLocks noChangeAspect="1"/>
          </p:cNvPicPr>
          <p:nvPr/>
        </p:nvPicPr>
        <p:blipFill>
          <a:blip r:embed="rId2"/>
          <a:srcRect b="9026"/>
          <a:stretch>
            <a:fillRect/>
          </a:stretch>
        </p:blipFill>
        <p:spPr bwMode="auto">
          <a:xfrm>
            <a:off x="-357188" y="0"/>
            <a:ext cx="9971088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-180975" y="981075"/>
            <a:ext cx="9648825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latin typeface="+mj-lt"/>
              </a:rPr>
              <a:t>PLANEJAMENTO E AVALIAÇÃO NA EAD: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latin typeface="+mj-lt"/>
              </a:rPr>
              <a:t>ESTUDO DE CASO DO CURSO TÉCNICO EM SERVIÇOS PÚBLICOS DO CETAM-EAD/</a:t>
            </a:r>
            <a:r>
              <a:rPr lang="pt-BR" sz="3200" b="1" dirty="0" err="1">
                <a:latin typeface="+mj-lt"/>
              </a:rPr>
              <a:t>e-TEC</a:t>
            </a:r>
            <a:r>
              <a:rPr lang="pt-BR" sz="3200" b="1" dirty="0">
                <a:latin typeface="+mj-lt"/>
              </a:rPr>
              <a:t> NO MUNICÍPIO DE PARINTINS</a:t>
            </a:r>
            <a:endParaRPr lang="pt-BR" sz="3200" dirty="0">
              <a:latin typeface="+mj-lt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58888" y="4133850"/>
            <a:ext cx="6961187" cy="2247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+mj-lt"/>
                <a:cs typeface="+mn-cs"/>
              </a:rPr>
              <a:t>Esp. Márcio Fonseca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+mj-lt"/>
                <a:cs typeface="+mn-cs"/>
              </a:rPr>
              <a:t>Esp. Marcello Fonseca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>
              <a:latin typeface="+mj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+mj-lt"/>
                <a:cs typeface="+mn-cs"/>
              </a:rPr>
              <a:t>Abril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5"/>
          <p:cNvGraphicFramePr>
            <a:graphicFrameLocks/>
          </p:cNvGraphicFramePr>
          <p:nvPr/>
        </p:nvGraphicFramePr>
        <p:xfrm>
          <a:off x="-71438" y="3068638"/>
          <a:ext cx="9396537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047"/>
                <a:gridCol w="2828311"/>
                <a:gridCol w="3132179"/>
              </a:tblGrid>
              <a:tr h="521451"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 Avaliado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Maio-2011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Abril- 2013</a:t>
                      </a:r>
                      <a:endParaRPr lang="pt-BR" sz="2200" dirty="0"/>
                    </a:p>
                  </a:txBody>
                  <a:tcPr/>
                </a:tc>
              </a:tr>
              <a:tr h="990717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Entendimento das atividades Práticas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 Parte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Satisfatória</a:t>
                      </a:r>
                      <a:endParaRPr lang="pt-BR" sz="2200" dirty="0" smtClean="0"/>
                    </a:p>
                    <a:p>
                      <a:pPr algn="ctr"/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80" name="Espaço Reservado para Conteúdo 2"/>
          <p:cNvSpPr>
            <a:spLocks noGrp="1"/>
          </p:cNvSpPr>
          <p:nvPr>
            <p:ph idx="1"/>
          </p:nvPr>
        </p:nvSpPr>
        <p:spPr>
          <a:xfrm>
            <a:off x="-323850" y="1484313"/>
            <a:ext cx="9648825" cy="13684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200" dirty="0" smtClean="0"/>
              <a:t>      Conforme apresentado na tabela abaixo, observou-se que as atividades práticas com elaboração de mesas redondas, realizadas em algumas disciplinas, foram fundamentais para transmitir a sociedade qual o papel do gestor público.</a:t>
            </a:r>
          </a:p>
          <a:p>
            <a:endParaRPr lang="pt-BR" sz="2200" dirty="0" smtClean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-323850" y="-26988"/>
            <a:ext cx="8229600" cy="1143001"/>
          </a:xfrm>
        </p:spPr>
        <p:txBody>
          <a:bodyPr/>
          <a:lstStyle/>
          <a:p>
            <a:pPr algn="l">
              <a:defRPr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5. Resultados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pt-BR" sz="4000" smtClean="0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12291" name="Espaço Reservado para Conteúdo 4"/>
          <p:cNvSpPr>
            <a:spLocks noGrp="1"/>
          </p:cNvSpPr>
          <p:nvPr>
            <p:ph idx="1"/>
          </p:nvPr>
        </p:nvSpPr>
        <p:spPr>
          <a:xfrm>
            <a:off x="0" y="1600200"/>
            <a:ext cx="8820150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400" dirty="0" smtClean="0"/>
              <a:t>      Na avaliação final, 20 alunos evidenciaram as atividades práticas, mostrando que as atividades ajudaram os alunos no melhor entendimento das disciplinas e 19 alunos relataram que as disciplinas cumpriram o seu papel em mostrar os temas e assuntos do Serviço Público aos alunos.</a:t>
            </a:r>
          </a:p>
          <a:p>
            <a:pPr algn="just">
              <a:buFont typeface="Arial" charset="0"/>
              <a:buNone/>
            </a:pPr>
            <a:r>
              <a:rPr lang="pt-BR" sz="2400" dirty="0" smtClean="0"/>
              <a:t>     Ficou claro que o planejamento do curso envolveu os docentes, alunos, disciplinas e contexto local da região como partes do processo da matriz curricular, com interação dinâmica, conforme Lei de Diretrizes e Bases da Educação de 1996, principalmente ao acolher a Educação a Distância como forma de flexibilização do acesso a política educacional brasileira, sobretudo na região do Amazonas.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Espaço Reservado para Conteúdo 3"/>
          <p:cNvSpPr>
            <a:spLocks noGrp="1" noChangeArrowheads="1"/>
          </p:cNvSpPr>
          <p:nvPr>
            <p:ph idx="1"/>
          </p:nvPr>
        </p:nvSpPr>
        <p:spPr>
          <a:xfrm>
            <a:off x="-180975" y="1412875"/>
            <a:ext cx="9396413" cy="5151438"/>
          </a:xfrm>
        </p:spPr>
        <p:txBody>
          <a:bodyPr>
            <a:spAutoFit/>
          </a:bodyPr>
          <a:lstStyle/>
          <a:p>
            <a:pPr algn="just"/>
            <a:r>
              <a:rPr lang="en-US" sz="1200" baseline="30000" dirty="0" smtClean="0"/>
              <a:t>[1]</a:t>
            </a:r>
            <a:r>
              <a:rPr lang="en-US" sz="1200" dirty="0" smtClean="0"/>
              <a:t> MOORE, Michel G., KEARSLEY, Greg. </a:t>
            </a:r>
            <a:r>
              <a:rPr lang="en-US" sz="1200" i="1" dirty="0" smtClean="0"/>
              <a:t>Distance education</a:t>
            </a:r>
            <a:r>
              <a:rPr lang="en-US" sz="1200" dirty="0" smtClean="0"/>
              <a:t>: a systems view. </a:t>
            </a:r>
            <a:r>
              <a:rPr lang="pt-BR" sz="1200" dirty="0" err="1" smtClean="0"/>
              <a:t>Belmont</a:t>
            </a:r>
            <a:r>
              <a:rPr lang="pt-BR" sz="1200" dirty="0" smtClean="0"/>
              <a:t> (USA): </a:t>
            </a:r>
            <a:r>
              <a:rPr lang="pt-BR" sz="1200" dirty="0" err="1" smtClean="0"/>
              <a:t>Wadsworth</a:t>
            </a:r>
            <a:r>
              <a:rPr lang="pt-BR" sz="1200" dirty="0" smtClean="0"/>
              <a:t> </a:t>
            </a:r>
            <a:r>
              <a:rPr lang="pt-BR" sz="1200" dirty="0" err="1" smtClean="0"/>
              <a:t>Publishing</a:t>
            </a:r>
            <a:r>
              <a:rPr lang="pt-BR" sz="1200" dirty="0" smtClean="0"/>
              <a:t> </a:t>
            </a:r>
            <a:r>
              <a:rPr lang="pt-BR" sz="1200" dirty="0" err="1" smtClean="0"/>
              <a:t>Company</a:t>
            </a:r>
            <a:r>
              <a:rPr lang="pt-BR" sz="1200" dirty="0" smtClean="0"/>
              <a:t>, p.11,1996. </a:t>
            </a:r>
          </a:p>
          <a:p>
            <a:pPr algn="just">
              <a:buFont typeface="Arial" charset="0"/>
              <a:buNone/>
            </a:pPr>
            <a:endParaRPr lang="pt-BR" sz="1200" dirty="0" smtClean="0"/>
          </a:p>
          <a:p>
            <a:pPr algn="just"/>
            <a:r>
              <a:rPr lang="pt-BR" sz="1200" baseline="30000" dirty="0" smtClean="0"/>
              <a:t>[2]</a:t>
            </a:r>
            <a:r>
              <a:rPr lang="pt-BR" sz="1200" dirty="0" smtClean="0"/>
              <a:t> MORAN, José Manuel. Novos Caminhos do Ensino a Distância. No Informe CEAD- Centro de Educação a Distância. SENAI, Rio de Janeiro, ano 1, n.5, outubro-dezembro, p. 01, 1994.</a:t>
            </a:r>
          </a:p>
          <a:p>
            <a:pPr algn="just">
              <a:buFont typeface="Arial" charset="0"/>
              <a:buNone/>
            </a:pPr>
            <a:r>
              <a:rPr lang="pt-BR" sz="1200" baseline="30000" dirty="0" smtClean="0"/>
              <a:t> </a:t>
            </a:r>
            <a:endParaRPr lang="pt-BR" sz="1200" dirty="0" smtClean="0"/>
          </a:p>
          <a:p>
            <a:pPr algn="just"/>
            <a:r>
              <a:rPr lang="pt-BR" sz="1200" baseline="30000" dirty="0" smtClean="0"/>
              <a:t>[3] </a:t>
            </a:r>
            <a:r>
              <a:rPr lang="pt-BR" sz="1200" dirty="0" smtClean="0"/>
              <a:t>LITTO, </a:t>
            </a:r>
            <a:r>
              <a:rPr lang="pt-BR" sz="1200" dirty="0" err="1" smtClean="0"/>
              <a:t>Fredric</a:t>
            </a:r>
            <a:r>
              <a:rPr lang="pt-BR" sz="1200" dirty="0" smtClean="0"/>
              <a:t> M. Aprendizagem à distância./ Ilustração Paulo Caruso, São Paulo: Imprensa Oficial do Estado de São Paulo, p.58, 2010.</a:t>
            </a:r>
          </a:p>
          <a:p>
            <a:pPr algn="just">
              <a:buFont typeface="Arial" charset="0"/>
              <a:buNone/>
            </a:pPr>
            <a:r>
              <a:rPr lang="pt-BR" sz="1200" b="1" dirty="0" smtClean="0"/>
              <a:t> </a:t>
            </a:r>
            <a:endParaRPr lang="pt-BR" sz="1200" dirty="0" smtClean="0"/>
          </a:p>
          <a:p>
            <a:pPr algn="just"/>
            <a:r>
              <a:rPr lang="pt-BR" sz="1200" baseline="30000" dirty="0" smtClean="0"/>
              <a:t>[4] </a:t>
            </a:r>
            <a:r>
              <a:rPr lang="pt-BR" sz="1200" dirty="0" smtClean="0"/>
              <a:t>DRUCKER, Peter Ferdinand. Introdução à Administração; tradução de Carlos </a:t>
            </a:r>
            <a:r>
              <a:rPr lang="pt-BR" sz="1200" dirty="0" err="1" smtClean="0"/>
              <a:t>Malferrari</a:t>
            </a:r>
            <a:r>
              <a:rPr lang="pt-BR" sz="1200" dirty="0" smtClean="0"/>
              <a:t>. São Paulo: Pioneira </a:t>
            </a:r>
            <a:r>
              <a:rPr lang="pt-BR" sz="1200" dirty="0" err="1" smtClean="0"/>
              <a:t>Thomson</a:t>
            </a:r>
            <a:r>
              <a:rPr lang="pt-BR" sz="1200" dirty="0" smtClean="0"/>
              <a:t> </a:t>
            </a:r>
            <a:r>
              <a:rPr lang="pt-BR" sz="1200" dirty="0" err="1" smtClean="0"/>
              <a:t>Learning</a:t>
            </a:r>
            <a:r>
              <a:rPr lang="pt-BR" sz="1200" dirty="0" smtClean="0"/>
              <a:t>, p.136,2002.</a:t>
            </a:r>
          </a:p>
          <a:p>
            <a:pPr algn="just">
              <a:buFont typeface="Arial" charset="0"/>
              <a:buNone/>
            </a:pPr>
            <a:r>
              <a:rPr lang="pt-BR" sz="1200" dirty="0" smtClean="0"/>
              <a:t> </a:t>
            </a:r>
          </a:p>
          <a:p>
            <a:pPr algn="just"/>
            <a:r>
              <a:rPr lang="pt-BR" sz="1200" baseline="30000" dirty="0" smtClean="0"/>
              <a:t>[5] </a:t>
            </a:r>
            <a:r>
              <a:rPr lang="pt-BR" sz="1200" dirty="0" smtClean="0"/>
              <a:t>VALENTE, José Armando; ARANTES, Valéria Amorim (</a:t>
            </a:r>
            <a:r>
              <a:rPr lang="pt-BR" sz="1200" dirty="0" err="1" smtClean="0"/>
              <a:t>Org</a:t>
            </a:r>
            <a:r>
              <a:rPr lang="pt-BR" sz="1200" dirty="0" smtClean="0"/>
              <a:t>). Educação a distância: pontos e contrapontos. São Paulo. </a:t>
            </a:r>
            <a:r>
              <a:rPr lang="pt-BR" sz="1200" dirty="0" err="1" smtClean="0"/>
              <a:t>Summus</a:t>
            </a:r>
            <a:r>
              <a:rPr lang="pt-BR" sz="1200" dirty="0" smtClean="0"/>
              <a:t>, p.66, 2011.</a:t>
            </a:r>
          </a:p>
          <a:p>
            <a:pPr algn="just">
              <a:buFont typeface="Arial" charset="0"/>
              <a:buNone/>
            </a:pPr>
            <a:endParaRPr lang="pt-BR" sz="1200" dirty="0" smtClean="0"/>
          </a:p>
          <a:p>
            <a:pPr algn="just"/>
            <a:r>
              <a:rPr lang="pt-BR" sz="1200" baseline="30000" dirty="0" smtClean="0"/>
              <a:t>[6] </a:t>
            </a:r>
            <a:r>
              <a:rPr lang="pt-BR" sz="1200" dirty="0" smtClean="0"/>
              <a:t>BRASIL. Lei de Diretrizes e Bases da Educação. Estabelece as diretrizes e bases da educação nacional. Disponível em:  &lt;</a:t>
            </a:r>
            <a:r>
              <a:rPr lang="pt-BR" sz="1200" dirty="0" smtClean="0">
                <a:hlinkClick r:id="rId2"/>
              </a:rPr>
              <a:t>http://www.planalto.gov.br/ccivil_03/leis/l9394.htm</a:t>
            </a:r>
            <a:r>
              <a:rPr lang="pt-BR" sz="1200" dirty="0" smtClean="0"/>
              <a:t>&gt; Acesso em:  25 abr. 2013. </a:t>
            </a:r>
          </a:p>
          <a:p>
            <a:pPr algn="just"/>
            <a:r>
              <a:rPr lang="pt-BR" sz="1200" dirty="0" smtClean="0"/>
              <a:t>______ Secretaria de Educação Profissional e Tecnológica. Secretaria de Educação a Distância. Referenciais para elaboração de material didático para EAD no ensino profissional e tecnológico. </a:t>
            </a:r>
            <a:r>
              <a:rPr lang="pt-BR" sz="1200" dirty="0" err="1" smtClean="0"/>
              <a:t>Disponivel</a:t>
            </a:r>
            <a:r>
              <a:rPr lang="pt-BR" sz="1200" dirty="0" smtClean="0"/>
              <a:t> em: &lt;HTTP://mecsrv04.mec.gov.br/encontro/materiais/distancia/ </a:t>
            </a:r>
            <a:r>
              <a:rPr lang="pt-BR" sz="1200" dirty="0" smtClean="0">
                <a:hlinkClick r:id="rId3"/>
              </a:rPr>
              <a:t>2.2_referenciais_material_didatico.pdf</a:t>
            </a:r>
            <a:r>
              <a:rPr lang="pt-BR" sz="1200" dirty="0" smtClean="0"/>
              <a:t>&gt; Acesso em 25 abr. 2013.</a:t>
            </a:r>
          </a:p>
          <a:p>
            <a:pPr algn="just">
              <a:buFont typeface="Arial" charset="0"/>
              <a:buNone/>
            </a:pPr>
            <a:endParaRPr lang="pt-BR" sz="1200" dirty="0" smtClean="0"/>
          </a:p>
          <a:p>
            <a:pPr algn="just"/>
            <a:r>
              <a:rPr lang="pt-BR" sz="1200" baseline="30000" dirty="0" smtClean="0"/>
              <a:t>[7] </a:t>
            </a:r>
            <a:r>
              <a:rPr lang="pt-BR" sz="1200" dirty="0" smtClean="0"/>
              <a:t>MARTINS, </a:t>
            </a:r>
            <a:r>
              <a:rPr lang="pt-BR" sz="1200" dirty="0" err="1" smtClean="0"/>
              <a:t>Janae</a:t>
            </a:r>
            <a:r>
              <a:rPr lang="pt-BR" sz="1200" dirty="0" smtClean="0"/>
              <a:t> G; OLIVEIRA, Jeane C; CASSOL, </a:t>
            </a:r>
            <a:r>
              <a:rPr lang="pt-BR" sz="1200" dirty="0" err="1" smtClean="0"/>
              <a:t>Marlei</a:t>
            </a:r>
            <a:r>
              <a:rPr lang="pt-BR" sz="1200" dirty="0" smtClean="0"/>
              <a:t> P; SPANHOL, Fernando J. Usando interfaces online na avaliação de disciplinas semipresenciais no ensino superior / Marco Silva e </a:t>
            </a:r>
            <a:r>
              <a:rPr lang="pt-BR" sz="1200" dirty="0" err="1" smtClean="0"/>
              <a:t>Edméa</a:t>
            </a:r>
            <a:r>
              <a:rPr lang="pt-BR" sz="1200" dirty="0" smtClean="0"/>
              <a:t> Santos (org.). Avaliação da aprendizagem em educação online. São Paulo: Loyola, 2006.</a:t>
            </a:r>
          </a:p>
          <a:p>
            <a:pPr algn="just">
              <a:buFont typeface="Arial" charset="0"/>
              <a:buNone/>
            </a:pPr>
            <a:r>
              <a:rPr lang="pt-BR" sz="1200" dirty="0" smtClean="0"/>
              <a:t> </a:t>
            </a:r>
          </a:p>
          <a:p>
            <a:pPr algn="just"/>
            <a:r>
              <a:rPr lang="pt-BR" sz="1200" baseline="30000" dirty="0" smtClean="0"/>
              <a:t>[8] </a:t>
            </a:r>
            <a:r>
              <a:rPr lang="pt-BR" sz="1200" dirty="0" smtClean="0"/>
              <a:t>ARETIO, Lorenzo García. La </a:t>
            </a:r>
            <a:r>
              <a:rPr lang="pt-BR" sz="1200" dirty="0" err="1" smtClean="0"/>
              <a:t>educación</a:t>
            </a:r>
            <a:r>
              <a:rPr lang="pt-BR" sz="1200" dirty="0" smtClean="0"/>
              <a:t> a distancia - De </a:t>
            </a:r>
            <a:r>
              <a:rPr lang="pt-BR" sz="1200" dirty="0" err="1" smtClean="0"/>
              <a:t>la</a:t>
            </a:r>
            <a:r>
              <a:rPr lang="pt-BR" sz="1200" dirty="0" smtClean="0"/>
              <a:t> teoria a </a:t>
            </a:r>
            <a:r>
              <a:rPr lang="pt-BR" sz="1200" dirty="0" err="1" smtClean="0"/>
              <a:t>la</a:t>
            </a:r>
            <a:r>
              <a:rPr lang="pt-BR" sz="1200" dirty="0" smtClean="0"/>
              <a:t> </a:t>
            </a:r>
            <a:r>
              <a:rPr lang="pt-BR" sz="1200" dirty="0" err="1" smtClean="0"/>
              <a:t>práctica</a:t>
            </a:r>
            <a:r>
              <a:rPr lang="pt-BR" sz="1200" dirty="0" smtClean="0"/>
              <a:t>. Barcelona/Espanha: Ariel </a:t>
            </a:r>
            <a:r>
              <a:rPr lang="pt-BR" sz="1200" dirty="0" err="1" smtClean="0"/>
              <a:t>Educación</a:t>
            </a:r>
            <a:r>
              <a:rPr lang="pt-BR" sz="1200" dirty="0" smtClean="0"/>
              <a:t>, p.302,2006.</a:t>
            </a:r>
          </a:p>
          <a:p>
            <a:pPr algn="just">
              <a:buFont typeface="Arial" charset="0"/>
              <a:buNone/>
            </a:pPr>
            <a:r>
              <a:rPr lang="pt-BR" sz="1200" b="1" dirty="0" smtClean="0"/>
              <a:t> </a:t>
            </a:r>
            <a:endParaRPr lang="pt-BR" sz="1200" dirty="0" smtClean="0"/>
          </a:p>
          <a:p>
            <a:pPr algn="just"/>
            <a:r>
              <a:rPr lang="pt-BR" sz="1200" dirty="0" smtClean="0"/>
              <a:t>Currículo Referência  para o Sistema </a:t>
            </a:r>
            <a:r>
              <a:rPr lang="pt-BR" sz="1200" dirty="0" err="1" smtClean="0"/>
              <a:t>e-Tec</a:t>
            </a:r>
            <a:r>
              <a:rPr lang="pt-BR" sz="1200" dirty="0" smtClean="0"/>
              <a:t> Brasil. Disponível em: &lt;</a:t>
            </a:r>
            <a:r>
              <a:rPr lang="pt-BR" sz="1200" dirty="0" smtClean="0">
                <a:hlinkClick r:id="rId4"/>
              </a:rPr>
              <a:t>http://www.etec.ufsc.br/file.</a:t>
            </a:r>
            <a:r>
              <a:rPr lang="pt-BR" sz="1200" dirty="0" err="1" smtClean="0">
                <a:hlinkClick r:id="rId4"/>
              </a:rPr>
              <a:t>php</a:t>
            </a:r>
            <a:r>
              <a:rPr lang="pt-BR" sz="1200" dirty="0" smtClean="0">
                <a:hlinkClick r:id="rId4"/>
              </a:rPr>
              <a:t>/1/</a:t>
            </a:r>
            <a:r>
              <a:rPr lang="pt-BR" sz="1200" dirty="0" err="1" smtClean="0">
                <a:hlinkClick r:id="rId4"/>
              </a:rPr>
              <a:t>cr</a:t>
            </a:r>
            <a:r>
              <a:rPr lang="pt-BR" sz="1200" dirty="0" smtClean="0">
                <a:hlinkClick r:id="rId4"/>
              </a:rPr>
              <a:t>/index.htm</a:t>
            </a:r>
            <a:r>
              <a:rPr lang="pt-BR" sz="1200" dirty="0" smtClean="0"/>
              <a:t>&gt; Acesso em: 08 julho 2013.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pPr algn="ctr">
              <a:buFont typeface="Arial" charset="0"/>
              <a:buNone/>
            </a:pPr>
            <a:r>
              <a:rPr lang="pt-BR" smtClean="0"/>
              <a:t>OBRIGADO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 bwMode="auto">
          <a:xfrm>
            <a:off x="4468813" y="1447800"/>
            <a:ext cx="185737" cy="10144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5123" name="Retângulo 9"/>
          <p:cNvSpPr>
            <a:spLocks noChangeArrowheads="1"/>
          </p:cNvSpPr>
          <p:nvPr/>
        </p:nvSpPr>
        <p:spPr bwMode="auto">
          <a:xfrm>
            <a:off x="1200150" y="188913"/>
            <a:ext cx="6972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ESTRUTURA DA APRESENTAÇÃO</a:t>
            </a:r>
          </a:p>
        </p:txBody>
      </p:sp>
      <p:sp>
        <p:nvSpPr>
          <p:cNvPr id="5124" name="Retângulo 7"/>
          <p:cNvSpPr>
            <a:spLocks noChangeArrowheads="1"/>
          </p:cNvSpPr>
          <p:nvPr/>
        </p:nvSpPr>
        <p:spPr bwMode="auto">
          <a:xfrm>
            <a:off x="-180975" y="1719263"/>
            <a:ext cx="88566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1. INTRODUÇÃO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2. OBJETIVO GERAL E OBJETIVOS ESPECÍFICOS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3. REFERENCIAIS TEÓRICOS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4. </a:t>
            </a:r>
            <a:r>
              <a:rPr lang="en-GB" sz="2400" b="1" dirty="0">
                <a:latin typeface="+mn-lt"/>
              </a:rPr>
              <a:t>PROCEDIMENTOS METODOLOGICOS</a:t>
            </a:r>
            <a:endParaRPr lang="pt-BR" sz="2400" b="1" dirty="0">
              <a:latin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5. RESULTADOS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6. CONCLUSÃO </a:t>
            </a:r>
          </a:p>
          <a:p>
            <a:pPr algn="just">
              <a:lnSpc>
                <a:spcPct val="150000"/>
              </a:lnSpc>
              <a:defRPr/>
            </a:pPr>
            <a:r>
              <a:rPr lang="pt-BR" sz="2400" b="1" dirty="0">
                <a:latin typeface="+mn-lt"/>
              </a:rPr>
              <a:t>7. REFERÊNCIAS</a:t>
            </a: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6831013" y="6356350"/>
            <a:ext cx="2133600" cy="365125"/>
          </a:xfrm>
        </p:spPr>
        <p:txBody>
          <a:bodyPr/>
          <a:lstStyle/>
          <a:p>
            <a:pPr>
              <a:defRPr/>
            </a:pPr>
            <a:fld id="{24434204-1243-4EF0-BC51-4EF6AA136B5B}" type="slidenum">
              <a:rPr lang="pt-BR" sz="1600" b="1" smtClean="0">
                <a:latin typeface="Arial" pitchFamily="34" charset="0"/>
                <a:cs typeface="Arial" pitchFamily="34" charset="0"/>
              </a:rPr>
              <a:pPr>
                <a:defRPr/>
              </a:pPr>
              <a:t>2</a:t>
            </a:fld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-252413" y="44450"/>
            <a:ext cx="8229601" cy="1143000"/>
          </a:xfrm>
        </p:spPr>
        <p:txBody>
          <a:bodyPr/>
          <a:lstStyle/>
          <a:p>
            <a:pPr algn="l"/>
            <a:r>
              <a:rPr lang="pt-BR" sz="4000" smtClean="0">
                <a:solidFill>
                  <a:schemeClr val="bg1"/>
                </a:solidFill>
              </a:rPr>
              <a:t>1. INTRODUÇÃO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323850" y="1325563"/>
            <a:ext cx="96488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+mn-lt"/>
                <a:ea typeface="Calibri" pitchFamily="34" charset="0"/>
                <a:cs typeface="Arial" pitchFamily="34" charset="0"/>
              </a:rPr>
              <a:t> O Estado do Amazonas tem exigido melhor conhecimento e qualificação nas ferramentas tecnológicas disponíveis;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>
              <a:latin typeface="+mn-lt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+mn-lt"/>
              </a:rPr>
              <a:t>O Centro de Educação Tecnológica do Amazonas – CETAM /EAD planejou o Curso Técnico em Serviços Públicos em 12 dos 61 municípios do Amazonas, formando técnicos em Serviços Públicos com habilidades para atuar na administração pública a nível federal e estadual;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>
              <a:latin typeface="+mn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+mn-lt"/>
              </a:rPr>
              <a:t> </a:t>
            </a:r>
            <a:r>
              <a:rPr lang="pt-BR" sz="2400" dirty="0">
                <a:latin typeface="+mn-lt"/>
                <a:ea typeface="Calibri" pitchFamily="34" charset="0"/>
                <a:cs typeface="Arial" pitchFamily="34" charset="0"/>
              </a:rPr>
              <a:t>Este estudo se propõe a analisar por meio de um estudo de caso, o planejamento e avaliação do curso técnico em serviços públicos do CETAM-EAD/E-TEC no município de Parintins;</a:t>
            </a:r>
          </a:p>
          <a:p>
            <a:pPr algn="just">
              <a:buFont typeface="Wingdings" pitchFamily="2" charset="2"/>
              <a:buChar char="ü"/>
              <a:defRPr/>
            </a:pPr>
            <a:endParaRPr lang="pt-BR" sz="2400" dirty="0">
              <a:latin typeface="+mn-lt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pt-BR" sz="2400" dirty="0">
                <a:latin typeface="+mn-lt"/>
                <a:ea typeface="Calibri" pitchFamily="34" charset="0"/>
                <a:cs typeface="Arial" pitchFamily="34" charset="0"/>
              </a:rPr>
              <a:t>Como resultado, são apresentadas informações para melhoraria do polo, como: a matriz curricular, ambiente virtual de aprendizagem, perfil de tutores, entre outros.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 bwMode="auto">
          <a:xfrm>
            <a:off x="4468813" y="1447800"/>
            <a:ext cx="185737" cy="10144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just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pt-BR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8195" name="Retângulo 9"/>
          <p:cNvSpPr>
            <a:spLocks noChangeArrowheads="1"/>
          </p:cNvSpPr>
          <p:nvPr/>
        </p:nvSpPr>
        <p:spPr bwMode="auto">
          <a:xfrm>
            <a:off x="-323850" y="128588"/>
            <a:ext cx="7215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4000" dirty="0">
                <a:solidFill>
                  <a:schemeClr val="bg1"/>
                </a:solidFill>
                <a:latin typeface="+mj-lt"/>
              </a:rPr>
              <a:t>2. OBJETIVO GERAL</a:t>
            </a:r>
          </a:p>
        </p:txBody>
      </p:sp>
      <p:sp>
        <p:nvSpPr>
          <p:cNvPr id="8214" name="Retângulo 12"/>
          <p:cNvSpPr>
            <a:spLocks noChangeArrowheads="1"/>
          </p:cNvSpPr>
          <p:nvPr/>
        </p:nvSpPr>
        <p:spPr bwMode="auto">
          <a:xfrm>
            <a:off x="-252413" y="3357563"/>
            <a:ext cx="5715001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>
                <a:latin typeface="+mj-lt"/>
              </a:rPr>
              <a:t>3.1 OBJETIVOS ESPECÍFICOS</a:t>
            </a:r>
            <a:endParaRPr lang="pt-BR" sz="2400" dirty="0">
              <a:latin typeface="+mj-lt"/>
            </a:endParaRPr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-233363" y="4076700"/>
            <a:ext cx="9629776" cy="2736850"/>
            <a:chOff x="-232993" y="3933056"/>
            <a:chExt cx="9340495" cy="2376264"/>
          </a:xfrm>
        </p:grpSpPr>
        <p:sp>
          <p:nvSpPr>
            <p:cNvPr id="15" name="Forma livre 14"/>
            <p:cNvSpPr/>
            <p:nvPr/>
          </p:nvSpPr>
          <p:spPr bwMode="auto">
            <a:xfrm>
              <a:off x="-232993" y="4726248"/>
              <a:ext cx="700617" cy="863935"/>
            </a:xfrm>
            <a:custGeom>
              <a:avLst/>
              <a:gdLst>
                <a:gd name="connsiteX0" fmla="*/ 0 w 1135682"/>
                <a:gd name="connsiteY0" fmla="*/ 0 h 794977"/>
                <a:gd name="connsiteX1" fmla="*/ 738194 w 1135682"/>
                <a:gd name="connsiteY1" fmla="*/ 0 h 794977"/>
                <a:gd name="connsiteX2" fmla="*/ 1135682 w 1135682"/>
                <a:gd name="connsiteY2" fmla="*/ 397489 h 794977"/>
                <a:gd name="connsiteX3" fmla="*/ 738194 w 1135682"/>
                <a:gd name="connsiteY3" fmla="*/ 794977 h 794977"/>
                <a:gd name="connsiteX4" fmla="*/ 0 w 1135682"/>
                <a:gd name="connsiteY4" fmla="*/ 794977 h 794977"/>
                <a:gd name="connsiteX5" fmla="*/ 397489 w 1135682"/>
                <a:gd name="connsiteY5" fmla="*/ 397489 h 794977"/>
                <a:gd name="connsiteX6" fmla="*/ 0 w 1135682"/>
                <a:gd name="connsiteY6" fmla="*/ 0 h 79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5682" h="794977">
                  <a:moveTo>
                    <a:pt x="1135681" y="0"/>
                  </a:moveTo>
                  <a:lnTo>
                    <a:pt x="1135681" y="516735"/>
                  </a:lnTo>
                  <a:lnTo>
                    <a:pt x="567840" y="794977"/>
                  </a:lnTo>
                  <a:lnTo>
                    <a:pt x="1" y="516735"/>
                  </a:lnTo>
                  <a:lnTo>
                    <a:pt x="1" y="0"/>
                  </a:lnTo>
                  <a:lnTo>
                    <a:pt x="567840" y="278242"/>
                  </a:lnTo>
                  <a:lnTo>
                    <a:pt x="113568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412730" rIns="15240" bIns="412728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2</a:t>
              </a:r>
            </a:p>
          </p:txBody>
        </p:sp>
        <p:sp>
          <p:nvSpPr>
            <p:cNvPr id="17" name="Forma livre 16"/>
            <p:cNvSpPr/>
            <p:nvPr/>
          </p:nvSpPr>
          <p:spPr bwMode="auto">
            <a:xfrm>
              <a:off x="467544" y="4725144"/>
              <a:ext cx="8639878" cy="530725"/>
            </a:xfrm>
            <a:custGeom>
              <a:avLst/>
              <a:gdLst>
                <a:gd name="connsiteX0" fmla="*/ 123035 w 738193"/>
                <a:gd name="connsiteY0" fmla="*/ 0 h 7991896"/>
                <a:gd name="connsiteX1" fmla="*/ 615158 w 738193"/>
                <a:gd name="connsiteY1" fmla="*/ 0 h 7991896"/>
                <a:gd name="connsiteX2" fmla="*/ 702157 w 738193"/>
                <a:gd name="connsiteY2" fmla="*/ 36036 h 7991896"/>
                <a:gd name="connsiteX3" fmla="*/ 738193 w 738193"/>
                <a:gd name="connsiteY3" fmla="*/ 123035 h 7991896"/>
                <a:gd name="connsiteX4" fmla="*/ 738193 w 738193"/>
                <a:gd name="connsiteY4" fmla="*/ 7991896 h 7991896"/>
                <a:gd name="connsiteX5" fmla="*/ 738193 w 738193"/>
                <a:gd name="connsiteY5" fmla="*/ 7991896 h 7991896"/>
                <a:gd name="connsiteX6" fmla="*/ 738193 w 738193"/>
                <a:gd name="connsiteY6" fmla="*/ 7991896 h 7991896"/>
                <a:gd name="connsiteX7" fmla="*/ 0 w 738193"/>
                <a:gd name="connsiteY7" fmla="*/ 7991896 h 7991896"/>
                <a:gd name="connsiteX8" fmla="*/ 0 w 738193"/>
                <a:gd name="connsiteY8" fmla="*/ 7991896 h 7991896"/>
                <a:gd name="connsiteX9" fmla="*/ 0 w 738193"/>
                <a:gd name="connsiteY9" fmla="*/ 7991896 h 7991896"/>
                <a:gd name="connsiteX10" fmla="*/ 0 w 738193"/>
                <a:gd name="connsiteY10" fmla="*/ 123035 h 7991896"/>
                <a:gd name="connsiteX11" fmla="*/ 36036 w 738193"/>
                <a:gd name="connsiteY11" fmla="*/ 36036 h 7991896"/>
                <a:gd name="connsiteX12" fmla="*/ 123035 w 738193"/>
                <a:gd name="connsiteY12" fmla="*/ 0 h 799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8193" h="7991896">
                  <a:moveTo>
                    <a:pt x="738193" y="1332017"/>
                  </a:moveTo>
                  <a:lnTo>
                    <a:pt x="738193" y="6659879"/>
                  </a:lnTo>
                  <a:cubicBezTo>
                    <a:pt x="738193" y="7013151"/>
                    <a:pt x="736996" y="7351949"/>
                    <a:pt x="734864" y="7601755"/>
                  </a:cubicBezTo>
                  <a:cubicBezTo>
                    <a:pt x="732733" y="7851560"/>
                    <a:pt x="729843" y="7991891"/>
                    <a:pt x="726828" y="7991891"/>
                  </a:cubicBezTo>
                  <a:lnTo>
                    <a:pt x="0" y="7991891"/>
                  </a:lnTo>
                  <a:lnTo>
                    <a:pt x="0" y="7991891"/>
                  </a:lnTo>
                  <a:lnTo>
                    <a:pt x="0" y="799189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726828" y="5"/>
                  </a:lnTo>
                  <a:cubicBezTo>
                    <a:pt x="729843" y="5"/>
                    <a:pt x="732733" y="140346"/>
                    <a:pt x="734864" y="390141"/>
                  </a:cubicBezTo>
                  <a:cubicBezTo>
                    <a:pt x="736996" y="639947"/>
                    <a:pt x="738193" y="978745"/>
                    <a:pt x="738193" y="1332017"/>
                  </a:cubicBezTo>
                  <a:close/>
                </a:path>
              </a:pathLst>
            </a:custGeom>
            <a:ln>
              <a:solidFill>
                <a:srgbClr val="002E00"/>
              </a:solidFill>
            </a:ln>
            <a:scene3d>
              <a:camera prst="orthographicFront"/>
              <a:lightRig rig="chilly" dir="t"/>
            </a:scene3d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1" tIns="48736" rIns="48736" bIns="48737" spcCol="1270" anchor="ctr"/>
            <a:lstStyle/>
            <a:p>
              <a:pPr algn="just">
                <a:defRPr/>
              </a:pPr>
              <a:r>
                <a:rPr lang="pt-BR" sz="2000" dirty="0">
                  <a:cs typeface="Arial" pitchFamily="34" charset="0"/>
                </a:rPr>
                <a:t>Estabelecer um panorama da estrutura de formação do curso técnico em serviços públicos;</a:t>
              </a:r>
            </a:p>
          </p:txBody>
        </p:sp>
        <p:sp>
          <p:nvSpPr>
            <p:cNvPr id="14" name="Forma livre 13"/>
            <p:cNvSpPr/>
            <p:nvPr/>
          </p:nvSpPr>
          <p:spPr bwMode="auto">
            <a:xfrm>
              <a:off x="467544" y="3933056"/>
              <a:ext cx="8639958" cy="575957"/>
            </a:xfrm>
            <a:custGeom>
              <a:avLst/>
              <a:gdLst>
                <a:gd name="connsiteX0" fmla="*/ 123035 w 738193"/>
                <a:gd name="connsiteY0" fmla="*/ 0 h 7991896"/>
                <a:gd name="connsiteX1" fmla="*/ 615158 w 738193"/>
                <a:gd name="connsiteY1" fmla="*/ 0 h 7991896"/>
                <a:gd name="connsiteX2" fmla="*/ 702157 w 738193"/>
                <a:gd name="connsiteY2" fmla="*/ 36036 h 7991896"/>
                <a:gd name="connsiteX3" fmla="*/ 738193 w 738193"/>
                <a:gd name="connsiteY3" fmla="*/ 123035 h 7991896"/>
                <a:gd name="connsiteX4" fmla="*/ 738193 w 738193"/>
                <a:gd name="connsiteY4" fmla="*/ 7991896 h 7991896"/>
                <a:gd name="connsiteX5" fmla="*/ 738193 w 738193"/>
                <a:gd name="connsiteY5" fmla="*/ 7991896 h 7991896"/>
                <a:gd name="connsiteX6" fmla="*/ 738193 w 738193"/>
                <a:gd name="connsiteY6" fmla="*/ 7991896 h 7991896"/>
                <a:gd name="connsiteX7" fmla="*/ 0 w 738193"/>
                <a:gd name="connsiteY7" fmla="*/ 7991896 h 7991896"/>
                <a:gd name="connsiteX8" fmla="*/ 0 w 738193"/>
                <a:gd name="connsiteY8" fmla="*/ 7991896 h 7991896"/>
                <a:gd name="connsiteX9" fmla="*/ 0 w 738193"/>
                <a:gd name="connsiteY9" fmla="*/ 7991896 h 7991896"/>
                <a:gd name="connsiteX10" fmla="*/ 0 w 738193"/>
                <a:gd name="connsiteY10" fmla="*/ 123035 h 7991896"/>
                <a:gd name="connsiteX11" fmla="*/ 36036 w 738193"/>
                <a:gd name="connsiteY11" fmla="*/ 36036 h 7991896"/>
                <a:gd name="connsiteX12" fmla="*/ 123035 w 738193"/>
                <a:gd name="connsiteY12" fmla="*/ 0 h 799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8193" h="7991896">
                  <a:moveTo>
                    <a:pt x="738193" y="1332017"/>
                  </a:moveTo>
                  <a:lnTo>
                    <a:pt x="738193" y="6659879"/>
                  </a:lnTo>
                  <a:cubicBezTo>
                    <a:pt x="738193" y="7013151"/>
                    <a:pt x="736996" y="7351949"/>
                    <a:pt x="734864" y="7601755"/>
                  </a:cubicBezTo>
                  <a:cubicBezTo>
                    <a:pt x="732733" y="7851560"/>
                    <a:pt x="729843" y="7991891"/>
                    <a:pt x="726828" y="7991891"/>
                  </a:cubicBezTo>
                  <a:lnTo>
                    <a:pt x="0" y="7991891"/>
                  </a:lnTo>
                  <a:lnTo>
                    <a:pt x="0" y="7991891"/>
                  </a:lnTo>
                  <a:lnTo>
                    <a:pt x="0" y="799189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726828" y="5"/>
                  </a:lnTo>
                  <a:cubicBezTo>
                    <a:pt x="729843" y="5"/>
                    <a:pt x="732733" y="140346"/>
                    <a:pt x="734864" y="390141"/>
                  </a:cubicBezTo>
                  <a:cubicBezTo>
                    <a:pt x="736996" y="639947"/>
                    <a:pt x="738193" y="978745"/>
                    <a:pt x="738193" y="1332017"/>
                  </a:cubicBezTo>
                  <a:close/>
                </a:path>
              </a:pathLst>
            </a:custGeom>
            <a:ln>
              <a:solidFill>
                <a:srgbClr val="002E00"/>
              </a:solidFill>
            </a:ln>
            <a:scene3d>
              <a:camera prst="orthographicFront"/>
              <a:lightRig rig="chilly" dir="t"/>
            </a:scene3d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1" tIns="48736" rIns="48736" bIns="48737" spcCol="1270" anchor="ctr"/>
            <a:lstStyle/>
            <a:p>
              <a:pPr algn="just">
                <a:defRPr/>
              </a:pPr>
              <a:r>
                <a:rPr lang="pt-BR" sz="2000" dirty="0">
                  <a:cs typeface="Arial" pitchFamily="34" charset="0"/>
                </a:rPr>
                <a:t>Entender o planejamento e a avaliação como parte fundamental e indispensável de um curso a distância;</a:t>
              </a:r>
            </a:p>
          </p:txBody>
        </p:sp>
        <p:sp>
          <p:nvSpPr>
            <p:cNvPr id="20" name="Forma livre 19"/>
            <p:cNvSpPr/>
            <p:nvPr/>
          </p:nvSpPr>
          <p:spPr bwMode="auto">
            <a:xfrm>
              <a:off x="-232993" y="3933056"/>
              <a:ext cx="700537" cy="863935"/>
            </a:xfrm>
            <a:custGeom>
              <a:avLst/>
              <a:gdLst>
                <a:gd name="connsiteX0" fmla="*/ 0 w 1135682"/>
                <a:gd name="connsiteY0" fmla="*/ 0 h 794977"/>
                <a:gd name="connsiteX1" fmla="*/ 738194 w 1135682"/>
                <a:gd name="connsiteY1" fmla="*/ 0 h 794977"/>
                <a:gd name="connsiteX2" fmla="*/ 1135682 w 1135682"/>
                <a:gd name="connsiteY2" fmla="*/ 397489 h 794977"/>
                <a:gd name="connsiteX3" fmla="*/ 738194 w 1135682"/>
                <a:gd name="connsiteY3" fmla="*/ 794977 h 794977"/>
                <a:gd name="connsiteX4" fmla="*/ 0 w 1135682"/>
                <a:gd name="connsiteY4" fmla="*/ 794977 h 794977"/>
                <a:gd name="connsiteX5" fmla="*/ 397489 w 1135682"/>
                <a:gd name="connsiteY5" fmla="*/ 397489 h 794977"/>
                <a:gd name="connsiteX6" fmla="*/ 0 w 1135682"/>
                <a:gd name="connsiteY6" fmla="*/ 0 h 79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5682" h="794977">
                  <a:moveTo>
                    <a:pt x="1135681" y="0"/>
                  </a:moveTo>
                  <a:lnTo>
                    <a:pt x="1135681" y="516735"/>
                  </a:lnTo>
                  <a:lnTo>
                    <a:pt x="567840" y="794977"/>
                  </a:lnTo>
                  <a:lnTo>
                    <a:pt x="1" y="516735"/>
                  </a:lnTo>
                  <a:lnTo>
                    <a:pt x="1" y="0"/>
                  </a:lnTo>
                  <a:lnTo>
                    <a:pt x="567840" y="278242"/>
                  </a:lnTo>
                  <a:lnTo>
                    <a:pt x="113568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412730" rIns="15240" bIns="412728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1</a:t>
              </a:r>
            </a:p>
          </p:txBody>
        </p:sp>
        <p:sp>
          <p:nvSpPr>
            <p:cNvPr id="22" name="Forma livre 21"/>
            <p:cNvSpPr/>
            <p:nvPr/>
          </p:nvSpPr>
          <p:spPr bwMode="auto">
            <a:xfrm>
              <a:off x="-232993" y="5447498"/>
              <a:ext cx="700488" cy="861822"/>
            </a:xfrm>
            <a:custGeom>
              <a:avLst/>
              <a:gdLst>
                <a:gd name="connsiteX0" fmla="*/ 0 w 1135682"/>
                <a:gd name="connsiteY0" fmla="*/ 0 h 794977"/>
                <a:gd name="connsiteX1" fmla="*/ 738194 w 1135682"/>
                <a:gd name="connsiteY1" fmla="*/ 0 h 794977"/>
                <a:gd name="connsiteX2" fmla="*/ 1135682 w 1135682"/>
                <a:gd name="connsiteY2" fmla="*/ 397489 h 794977"/>
                <a:gd name="connsiteX3" fmla="*/ 738194 w 1135682"/>
                <a:gd name="connsiteY3" fmla="*/ 794977 h 794977"/>
                <a:gd name="connsiteX4" fmla="*/ 0 w 1135682"/>
                <a:gd name="connsiteY4" fmla="*/ 794977 h 794977"/>
                <a:gd name="connsiteX5" fmla="*/ 397489 w 1135682"/>
                <a:gd name="connsiteY5" fmla="*/ 397489 h 794977"/>
                <a:gd name="connsiteX6" fmla="*/ 0 w 1135682"/>
                <a:gd name="connsiteY6" fmla="*/ 0 h 79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35682" h="794977">
                  <a:moveTo>
                    <a:pt x="1135681" y="0"/>
                  </a:moveTo>
                  <a:lnTo>
                    <a:pt x="1135681" y="516735"/>
                  </a:lnTo>
                  <a:lnTo>
                    <a:pt x="567840" y="794977"/>
                  </a:lnTo>
                  <a:lnTo>
                    <a:pt x="1" y="516735"/>
                  </a:lnTo>
                  <a:lnTo>
                    <a:pt x="1" y="0"/>
                  </a:lnTo>
                  <a:lnTo>
                    <a:pt x="567840" y="278242"/>
                  </a:lnTo>
                  <a:lnTo>
                    <a:pt x="1135681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5241" tIns="412730" rIns="15240" bIns="412728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/>
                <a:t>3</a:t>
              </a:r>
            </a:p>
          </p:txBody>
        </p:sp>
        <p:sp>
          <p:nvSpPr>
            <p:cNvPr id="23" name="Forma livre 22"/>
            <p:cNvSpPr/>
            <p:nvPr/>
          </p:nvSpPr>
          <p:spPr bwMode="auto">
            <a:xfrm>
              <a:off x="467544" y="5445224"/>
              <a:ext cx="8638291" cy="529426"/>
            </a:xfrm>
            <a:custGeom>
              <a:avLst/>
              <a:gdLst>
                <a:gd name="connsiteX0" fmla="*/ 123035 w 738193"/>
                <a:gd name="connsiteY0" fmla="*/ 0 h 7991896"/>
                <a:gd name="connsiteX1" fmla="*/ 615158 w 738193"/>
                <a:gd name="connsiteY1" fmla="*/ 0 h 7991896"/>
                <a:gd name="connsiteX2" fmla="*/ 702157 w 738193"/>
                <a:gd name="connsiteY2" fmla="*/ 36036 h 7991896"/>
                <a:gd name="connsiteX3" fmla="*/ 738193 w 738193"/>
                <a:gd name="connsiteY3" fmla="*/ 123035 h 7991896"/>
                <a:gd name="connsiteX4" fmla="*/ 738193 w 738193"/>
                <a:gd name="connsiteY4" fmla="*/ 7991896 h 7991896"/>
                <a:gd name="connsiteX5" fmla="*/ 738193 w 738193"/>
                <a:gd name="connsiteY5" fmla="*/ 7991896 h 7991896"/>
                <a:gd name="connsiteX6" fmla="*/ 738193 w 738193"/>
                <a:gd name="connsiteY6" fmla="*/ 7991896 h 7991896"/>
                <a:gd name="connsiteX7" fmla="*/ 0 w 738193"/>
                <a:gd name="connsiteY7" fmla="*/ 7991896 h 7991896"/>
                <a:gd name="connsiteX8" fmla="*/ 0 w 738193"/>
                <a:gd name="connsiteY8" fmla="*/ 7991896 h 7991896"/>
                <a:gd name="connsiteX9" fmla="*/ 0 w 738193"/>
                <a:gd name="connsiteY9" fmla="*/ 7991896 h 7991896"/>
                <a:gd name="connsiteX10" fmla="*/ 0 w 738193"/>
                <a:gd name="connsiteY10" fmla="*/ 123035 h 7991896"/>
                <a:gd name="connsiteX11" fmla="*/ 36036 w 738193"/>
                <a:gd name="connsiteY11" fmla="*/ 36036 h 7991896"/>
                <a:gd name="connsiteX12" fmla="*/ 123035 w 738193"/>
                <a:gd name="connsiteY12" fmla="*/ 0 h 7991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8193" h="7991896">
                  <a:moveTo>
                    <a:pt x="738193" y="1332017"/>
                  </a:moveTo>
                  <a:lnTo>
                    <a:pt x="738193" y="6659879"/>
                  </a:lnTo>
                  <a:cubicBezTo>
                    <a:pt x="738193" y="7013151"/>
                    <a:pt x="736996" y="7351949"/>
                    <a:pt x="734864" y="7601755"/>
                  </a:cubicBezTo>
                  <a:cubicBezTo>
                    <a:pt x="732733" y="7851560"/>
                    <a:pt x="729843" y="7991891"/>
                    <a:pt x="726828" y="7991891"/>
                  </a:cubicBezTo>
                  <a:lnTo>
                    <a:pt x="0" y="7991891"/>
                  </a:lnTo>
                  <a:lnTo>
                    <a:pt x="0" y="7991891"/>
                  </a:lnTo>
                  <a:lnTo>
                    <a:pt x="0" y="7991891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726828" y="5"/>
                  </a:lnTo>
                  <a:cubicBezTo>
                    <a:pt x="729843" y="5"/>
                    <a:pt x="732733" y="140346"/>
                    <a:pt x="734864" y="390141"/>
                  </a:cubicBezTo>
                  <a:cubicBezTo>
                    <a:pt x="736996" y="639947"/>
                    <a:pt x="738193" y="978745"/>
                    <a:pt x="738193" y="1332017"/>
                  </a:cubicBezTo>
                  <a:close/>
                </a:path>
              </a:pathLst>
            </a:custGeom>
            <a:ln>
              <a:solidFill>
                <a:srgbClr val="002E00"/>
              </a:solidFill>
            </a:ln>
            <a:scene3d>
              <a:camera prst="orthographicFront"/>
              <a:lightRig rig="chilly" dir="t"/>
            </a:scene3d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2241" tIns="48736" rIns="48736" bIns="48737" spcCol="127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000" dirty="0">
                  <a:cs typeface="Arial" pitchFamily="34" charset="0"/>
                </a:rPr>
                <a:t>Analisar os aspectos positivos e negativos do curso.</a:t>
              </a:r>
              <a:r>
                <a:rPr lang="pt-BR" sz="2000" dirty="0"/>
                <a:t>;</a:t>
              </a:r>
            </a:p>
          </p:txBody>
        </p:sp>
      </p:grp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6804025" y="6519863"/>
            <a:ext cx="2133600" cy="365125"/>
          </a:xfrm>
        </p:spPr>
        <p:txBody>
          <a:bodyPr/>
          <a:lstStyle/>
          <a:p>
            <a:pPr>
              <a:defRPr/>
            </a:pPr>
            <a:fld id="{D6D195CE-7D94-4446-9453-77D26756941E}" type="slidenum">
              <a:rPr lang="pt-BR" sz="1600" b="1" smtClean="0">
                <a:latin typeface="Arial" pitchFamily="34" charset="0"/>
                <a:cs typeface="Arial" pitchFamily="34" charset="0"/>
              </a:rPr>
              <a:pPr>
                <a:defRPr/>
              </a:pPr>
              <a:t>4</a:t>
            </a:fld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Espaço Reservado para Conteúdo 2"/>
          <p:cNvSpPr txBox="1">
            <a:spLocks/>
          </p:cNvSpPr>
          <p:nvPr/>
        </p:nvSpPr>
        <p:spPr bwMode="auto">
          <a:xfrm>
            <a:off x="-252413" y="1557338"/>
            <a:ext cx="9648826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400" dirty="0">
                <a:latin typeface="+mn-lt"/>
              </a:rPr>
              <a:t>Responder como o curso técnico em serviços públicos do </a:t>
            </a:r>
            <a:r>
              <a:rPr lang="pt-BR" sz="2400" dirty="0" smtClean="0">
                <a:latin typeface="+mn-lt"/>
              </a:rPr>
              <a:t>CETAM-EAD/</a:t>
            </a:r>
            <a:r>
              <a:rPr lang="pt-BR" sz="2400" dirty="0" err="1" smtClean="0">
                <a:latin typeface="+mn-lt"/>
              </a:rPr>
              <a:t>e-Tec</a:t>
            </a:r>
            <a:r>
              <a:rPr lang="pt-BR" sz="2400" dirty="0" smtClean="0">
                <a:latin typeface="+mn-lt"/>
              </a:rPr>
              <a:t> </a:t>
            </a:r>
            <a:r>
              <a:rPr lang="pt-BR" sz="2400" dirty="0">
                <a:latin typeface="+mn-lt"/>
              </a:rPr>
              <a:t>contribui na preparação e formação de seus alunos, analisando por meio de um estudo de caso, o planejamento e avaliação do curso técnico em serviços públicos no município de Parintins.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52413" y="53975"/>
            <a:ext cx="8229601" cy="1143000"/>
          </a:xfrm>
        </p:spPr>
        <p:txBody>
          <a:bodyPr/>
          <a:lstStyle/>
          <a:p>
            <a:pPr algn="l">
              <a:defRPr/>
            </a:pPr>
            <a:r>
              <a:rPr lang="pt-BR" sz="4000" dirty="0" smtClean="0">
                <a:solidFill>
                  <a:schemeClr val="bg1">
                    <a:lumMod val="95000"/>
                  </a:schemeClr>
                </a:solidFill>
              </a:rPr>
              <a:t>3. REFERENCIAL TEÓRICO</a:t>
            </a:r>
            <a:endParaRPr lang="pt-BR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-252413" y="1557338"/>
            <a:ext cx="9720263" cy="460851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400" b="1" smtClean="0"/>
              <a:t>Educação à Distância – EAD</a:t>
            </a:r>
          </a:p>
          <a:p>
            <a:pPr algn="just">
              <a:buFont typeface="Arial" charset="0"/>
              <a:buNone/>
            </a:pPr>
            <a:r>
              <a:rPr lang="pt-BR" sz="2400" smtClean="0"/>
              <a:t>Educação a distância é a aprendizagem planejada que geralmente ocorre num local diferente do ensino e requer técnicas especiais de desenho de curso, técnicas especiais de instrução, métodos especiais de comunicação através da eletrônica e outras tecnologias, bem como arranjos essenciais organizacionais e administrativos.</a:t>
            </a:r>
            <a:r>
              <a:rPr lang="pt-BR" sz="2400" baseline="30000" smtClean="0"/>
              <a:t> [1]</a:t>
            </a:r>
          </a:p>
          <a:p>
            <a:pPr algn="just">
              <a:buFont typeface="Arial" charset="0"/>
              <a:buNone/>
            </a:pPr>
            <a:endParaRPr lang="pt-BR" sz="2400" baseline="30000" smtClean="0"/>
          </a:p>
          <a:p>
            <a:pPr algn="just">
              <a:buFont typeface="Wingdings" pitchFamily="2" charset="2"/>
              <a:buChar char="ü"/>
            </a:pPr>
            <a:r>
              <a:rPr lang="pt-BR" sz="2400" b="1" smtClean="0"/>
              <a:t>Planejamento e Avaliação em EAD </a:t>
            </a:r>
            <a:endParaRPr lang="pt-BR" sz="2400" smtClean="0"/>
          </a:p>
          <a:p>
            <a:pPr algn="just">
              <a:buFont typeface="Arial" charset="0"/>
              <a:buNone/>
            </a:pPr>
            <a:r>
              <a:rPr lang="pt-BR" sz="2400" smtClean="0"/>
              <a:t>“Precisamos aprender a equilibrar o planejamento e a flexibilidade- que está ligada ao conceito de liberdade, de criatividade. Nem planejamento fechado, nem criatividade desorganizada, que vira só improvisação” </a:t>
            </a:r>
            <a:r>
              <a:rPr lang="pt-BR" sz="2400" baseline="30000" smtClean="0"/>
              <a:t>[5]</a:t>
            </a:r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-252413" y="1773238"/>
            <a:ext cx="9577388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lvl="1" indent="-342900" algn="just">
              <a:buFont typeface="Wingdings" pitchFamily="2" charset="2"/>
              <a:buChar char="ü"/>
              <a:defRPr/>
            </a:pPr>
            <a:r>
              <a:rPr lang="pt-BR" sz="2400" b="1" dirty="0">
                <a:latin typeface="+mn-lt"/>
              </a:rPr>
              <a:t>Referenciais do Ministério da Educação (MEC)</a:t>
            </a:r>
          </a:p>
          <a:p>
            <a:pPr marL="342900" lvl="1" indent="-342900" algn="just">
              <a:defRPr/>
            </a:pPr>
            <a:endParaRPr lang="pt-BR" sz="2400" dirty="0">
              <a:latin typeface="+mn-lt"/>
            </a:endParaRPr>
          </a:p>
          <a:p>
            <a:pPr algn="just">
              <a:defRPr/>
            </a:pPr>
            <a:r>
              <a:rPr lang="pt-BR" sz="2400" dirty="0">
                <a:latin typeface="+mn-lt"/>
              </a:rPr>
              <a:t>A Educação a distância é a modalidade educacional na qual a mediação didática pedagógica nas etapas de ensino e aprendizagem acontecem com a utilização de meios, tecnologias de informação e comunicação. </a:t>
            </a:r>
            <a:r>
              <a:rPr lang="pt-BR" sz="2400" baseline="30000" dirty="0">
                <a:latin typeface="+mn-lt"/>
              </a:rPr>
              <a:t>[6]</a:t>
            </a:r>
            <a:endParaRPr lang="pt-BR" sz="2400" dirty="0">
              <a:latin typeface="+mn-lt"/>
            </a:endParaRPr>
          </a:p>
          <a:p>
            <a:pPr>
              <a:defRPr/>
            </a:pPr>
            <a:endParaRPr lang="pt-BR" sz="2400" b="1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sz="2400" b="1" dirty="0">
                <a:latin typeface="+mn-lt"/>
              </a:rPr>
              <a:t>Avaliação da EAD</a:t>
            </a:r>
            <a:endParaRPr lang="pt-BR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pt-BR" sz="2400" dirty="0">
              <a:latin typeface="+mn-lt"/>
              <a:ea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sz="2400" dirty="0">
                <a:latin typeface="+mn-lt"/>
                <a:ea typeface="Calibri" pitchFamily="34" charset="0"/>
                <a:cs typeface="Arial" pitchFamily="34" charset="0"/>
              </a:rPr>
              <a:t>“A avaliação na EAD deve ser um processo contínuo, de modo a provocar e promover uma aprendizagem significativa”</a:t>
            </a:r>
            <a:r>
              <a:rPr lang="pt-BR" sz="2400" baseline="30000" dirty="0">
                <a:latin typeface="+mn-lt"/>
                <a:ea typeface="Calibri" pitchFamily="34" charset="0"/>
                <a:cs typeface="Arial" pitchFamily="34" charset="0"/>
              </a:rPr>
              <a:t> [7]</a:t>
            </a:r>
            <a:r>
              <a:rPr lang="pt-BR" sz="2400" dirty="0">
                <a:latin typeface="+mn-lt"/>
                <a:ea typeface="Calibri" pitchFamily="34" charset="0"/>
                <a:cs typeface="Arial" pitchFamily="34" charset="0"/>
              </a:rPr>
              <a:t>. </a:t>
            </a:r>
            <a:endParaRPr lang="pt-BR" sz="2400" dirty="0">
              <a:latin typeface="+mn-lt"/>
              <a:cs typeface="Arial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3850" y="-26988"/>
            <a:ext cx="8229600" cy="1143001"/>
          </a:xfrm>
        </p:spPr>
        <p:txBody>
          <a:bodyPr/>
          <a:lstStyle/>
          <a:p>
            <a:pPr algn="l">
              <a:defRPr/>
            </a:pPr>
            <a:r>
              <a:rPr lang="pt-BR" sz="4000" dirty="0" smtClean="0">
                <a:solidFill>
                  <a:schemeClr val="bg1">
                    <a:lumMod val="95000"/>
                  </a:schemeClr>
                </a:solidFill>
              </a:rPr>
              <a:t>3. REFERENCIAL TEÓRICO</a:t>
            </a:r>
            <a:endParaRPr lang="pt-BR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-323850" y="0"/>
            <a:ext cx="8229600" cy="1143000"/>
          </a:xfrm>
        </p:spPr>
        <p:txBody>
          <a:bodyPr/>
          <a:lstStyle/>
          <a:p>
            <a:pPr algn="l"/>
            <a:r>
              <a:rPr lang="pt-BR" sz="4000" smtClean="0">
                <a:solidFill>
                  <a:schemeClr val="bg1"/>
                </a:solidFill>
              </a:rPr>
              <a:t>4. Procedimentos Metodológicos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-323850" y="1566863"/>
            <a:ext cx="9648825" cy="45259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400" smtClean="0">
                <a:cs typeface="Arial" charset="0"/>
              </a:rPr>
              <a:t>    Aplicação de 02 questionários:</a:t>
            </a:r>
          </a:p>
          <a:p>
            <a:pPr algn="just">
              <a:buFont typeface="Arial" charset="0"/>
              <a:buNone/>
            </a:pPr>
            <a:endParaRPr lang="pt-BR" sz="2400" smtClean="0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smtClean="0">
                <a:cs typeface="Arial" charset="0"/>
              </a:rPr>
              <a:t>O 1º com 21 alunos do curso técnico em Serviços Públicos do Município de Parintins, em maio de 2011;</a:t>
            </a:r>
          </a:p>
          <a:p>
            <a:pPr algn="just">
              <a:buFont typeface="Wingdings" pitchFamily="2" charset="2"/>
              <a:buChar char="ü"/>
            </a:pPr>
            <a:endParaRPr lang="pt-BR" sz="2400" smtClean="0">
              <a:cs typeface="Arial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smtClean="0">
                <a:cs typeface="Arial" charset="0"/>
              </a:rPr>
              <a:t>O segundo foi aplicado, em abril de 2013, no período da última disciplina, Projeto Final do Curso e também contou com a participação de 21 alunos.</a:t>
            </a:r>
          </a:p>
          <a:p>
            <a:endParaRPr lang="pt-B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3850" y="53975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5. Resultados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-287338" y="1341438"/>
            <a:ext cx="9683751" cy="223202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200" dirty="0" smtClean="0"/>
              <a:t>      </a:t>
            </a:r>
            <a:r>
              <a:rPr lang="pt-BR" sz="2200" dirty="0" smtClean="0">
                <a:cs typeface="Arial" charset="0"/>
              </a:rPr>
              <a:t>A pesquisa revelou que a coordenação do curso, a coordenação do </a:t>
            </a:r>
            <a:r>
              <a:rPr lang="pt-BR" sz="2200" dirty="0" err="1" smtClean="0">
                <a:cs typeface="Arial" charset="0"/>
              </a:rPr>
              <a:t>polo</a:t>
            </a:r>
            <a:r>
              <a:rPr lang="pt-BR" sz="2200" dirty="0" smtClean="0">
                <a:cs typeface="Arial" charset="0"/>
              </a:rPr>
              <a:t> e a coordenação de tutoria atenderam em parte os alunos do CETAM-EAD, 18 alunos relataram a demora em resolver os problemas com matricula e notas das provas. As coordenações foram avaliadas positivamente na avaliação final, 20 alunos afirmaram que as referidas coordenações atenderam adequadamente, conforme a tabela abaixo: 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/>
        </p:nvGraphicFramePr>
        <p:xfrm>
          <a:off x="0" y="3573463"/>
          <a:ext cx="91440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 Avaliado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Maio-2011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Abril- 2013</a:t>
                      </a:r>
                      <a:endParaRPr lang="pt-BR" sz="22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Coordenação do Curso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em Parte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Adequadamente</a:t>
                      </a:r>
                      <a:endParaRPr lang="pt-BR" sz="2200" dirty="0"/>
                    </a:p>
                  </a:txBody>
                  <a:tcPr/>
                </a:tc>
              </a:tr>
              <a:tr h="761216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Coordenação do Polo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em Parte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Adequadamente</a:t>
                      </a:r>
                      <a:endParaRPr lang="pt-BR" sz="2200" dirty="0"/>
                    </a:p>
                  </a:txBody>
                  <a:tcPr/>
                </a:tc>
              </a:tr>
              <a:tr h="578336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Coordenação de Tutoria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em Parte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Atende Adequadamente</a:t>
                      </a:r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Conteúdo 2"/>
          <p:cNvSpPr>
            <a:spLocks noGrp="1"/>
          </p:cNvSpPr>
          <p:nvPr>
            <p:ph idx="1"/>
          </p:nvPr>
        </p:nvSpPr>
        <p:spPr>
          <a:xfrm>
            <a:off x="-252413" y="1412875"/>
            <a:ext cx="9648826" cy="190023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200" dirty="0" smtClean="0"/>
              <a:t>      Ao questionar os itens de avaliação da estrutura do </a:t>
            </a:r>
            <a:r>
              <a:rPr lang="pt-BR" sz="2200" dirty="0" err="1" smtClean="0"/>
              <a:t>polo</a:t>
            </a:r>
            <a:r>
              <a:rPr lang="pt-BR" sz="2200" dirty="0" smtClean="0"/>
              <a:t>, todos os alunos mostraram sua insatisfação nos dois momentos da avaliação (ver tabela abaixo). A velocidade da internet, o número insuficiente de computadores e seu funcionamento não foram satisfatórios, pois além de não possuir computadores para todos os alunos o laboratório de acesso não era de exclusividade para os alunos da EAD.</a:t>
            </a:r>
          </a:p>
          <a:p>
            <a:pPr algn="just">
              <a:buFont typeface="Arial" charset="0"/>
              <a:buNone/>
            </a:pPr>
            <a:endParaRPr lang="pt-BR" sz="2200" dirty="0" smtClean="0"/>
          </a:p>
        </p:txBody>
      </p:sp>
      <p:graphicFrame>
        <p:nvGraphicFramePr>
          <p:cNvPr id="5" name="Espaço Reservado para Conteúdo 5"/>
          <p:cNvGraphicFramePr>
            <a:graphicFrameLocks/>
          </p:cNvGraphicFramePr>
          <p:nvPr/>
        </p:nvGraphicFramePr>
        <p:xfrm>
          <a:off x="-36513" y="3903663"/>
          <a:ext cx="9396537" cy="2044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179"/>
                <a:gridCol w="3132179"/>
                <a:gridCol w="3132179"/>
              </a:tblGrid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Item Avaliado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Maio-2011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Abril- 2013</a:t>
                      </a:r>
                      <a:endParaRPr lang="pt-BR" sz="2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Velocidade da Internet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 Satisfatória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 Satisfatória</a:t>
                      </a:r>
                      <a:endParaRPr lang="pt-BR" sz="2200" dirty="0" smtClean="0"/>
                    </a:p>
                    <a:p>
                      <a:pPr algn="ctr"/>
                      <a:endParaRPr lang="pt-BR" sz="2200" dirty="0"/>
                    </a:p>
                  </a:txBody>
                  <a:tcPr/>
                </a:tc>
              </a:tr>
              <a:tr h="822176">
                <a:tc>
                  <a:txBody>
                    <a:bodyPr/>
                    <a:lstStyle/>
                    <a:p>
                      <a:pPr algn="ctr"/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Número de Computadores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 Satisfatório</a:t>
                      </a:r>
                      <a:endParaRPr lang="pt-BR" sz="2200" dirty="0" smtClean="0"/>
                    </a:p>
                    <a:p>
                      <a:pPr algn="ctr"/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Não Satisfatório</a:t>
                      </a:r>
                      <a:endParaRPr lang="pt-BR" sz="2200" dirty="0" smtClean="0"/>
                    </a:p>
                    <a:p>
                      <a:pPr algn="ctr"/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-323850" y="53975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5. Resultados</a:t>
            </a:r>
            <a:endParaRPr lang="pt-B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950</Words>
  <Application>Microsoft Office PowerPoint</Application>
  <PresentationFormat>Apresentação na tela (4:3)</PresentationFormat>
  <Paragraphs>116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1. INTRODUÇÃO</vt:lpstr>
      <vt:lpstr>Apresentação do PowerPoint</vt:lpstr>
      <vt:lpstr>3. REFERENCIAL TEÓRICO</vt:lpstr>
      <vt:lpstr>3. REFERENCIAL TEÓRICO</vt:lpstr>
      <vt:lpstr>4. Procedimentos Metodológicos</vt:lpstr>
      <vt:lpstr>5. Resultados</vt:lpstr>
      <vt:lpstr>5. Resultados</vt:lpstr>
      <vt:lpstr>5. Resultados</vt:lpstr>
      <vt:lpstr>Conclusão</vt:lpstr>
      <vt:lpstr>Referências</vt:lpstr>
      <vt:lpstr>Apresentação do PowerPoint</vt:lpstr>
    </vt:vector>
  </TitlesOfParts>
  <Company>Empresa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JR-01</cp:lastModifiedBy>
  <cp:revision>90</cp:revision>
  <dcterms:created xsi:type="dcterms:W3CDTF">2010-05-19T14:15:02Z</dcterms:created>
  <dcterms:modified xsi:type="dcterms:W3CDTF">2013-09-09T10:52:17Z</dcterms:modified>
</cp:coreProperties>
</file>