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1"/>
  </p:notesMasterIdLst>
  <p:sldIdLst>
    <p:sldId id="256" r:id="rId2"/>
    <p:sldId id="277" r:id="rId3"/>
    <p:sldId id="257" r:id="rId4"/>
    <p:sldId id="258" r:id="rId5"/>
    <p:sldId id="270" r:id="rId6"/>
    <p:sldId id="259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61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31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6946A-FCD6-4AE9-8366-29CCEA1D19C7}" type="datetimeFigureOut">
              <a:rPr lang="pt-BR" smtClean="0"/>
              <a:t>25/09/2012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E8E83-0F77-4799-A516-56EF3806B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10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bratt.org.b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pro.gov.br/conteudo-oserpro/a-empresa-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bratt.org.br/link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sustentavel.abril.com.br/noticia/desenvolvimento/oferta-empregos-mundo-mais-tech-sustentavel-628630.s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bratt.org.br/faq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Alvaro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Mello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 Mestre em Administração pela FGV - Fundação Getúlio Vargas, diretor da Brasil Entrepreneur - Clínica de Negócios, especialista na implantação de Programas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Teletrabalho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Homebased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e na Formação de Empreendedores. Professor pioneiro no ensino do Empreendedorismo, na EAESP-FGV. É autor do livro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Volta para Casa - Desmistificando o 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Teletrabalho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co-autor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livros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Empreendedor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Diagnóstico Organizacional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Negócios que deram certo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Colaborador das editoras Makron Books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Qualitymark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revisão técnica de livros de autores estrangeiros editados no país, particularmente nas áreas do Empreendedorismo,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Teletrabalho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Homebased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Business. Tem o título de “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em Empreendedorismo concedido pelo MSI – Management Systems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pela ONU, assim como é instrutor credenciado em Programas de Gestão Estratégica, pelo ESADE -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Escuela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Administracion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Direccion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Empresas (Barcelona - Espanha). É instrutor credenciado da ABF – Associação Brasileira de Franchising. É autor de vários artigos publicados nos principais jornais e revistas de negócios, tais como O Estado de São Paulo, Folha de São Paulo, Pequenas Empresas Grandes Negócios, Exame, Gazeta Mercantil etc., sobre temas de sua especialidade. Participou e apresentou trabalhos científicos em fóruns, conferências e seminários no Brasil e exterior (Estados Unidos e Europa) sobre Empreendedorismo, Alternativas para o Trabalho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Teletrabalho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tais como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Telecommute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97 (USA),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Telework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98 (Portugal). É Conselheiro no Conselho Regional de Administração do Estado de São Paulo. É membro fundador do CEPE–Centro de Estudos de Saúde Pública da Faculdade de Saúde Pública da USP. É membro da Câmara Júnior Brasil Japão e Consultor Associado do CEBELA–Centro Brasileiro de Estudos Latino Americanos. É membro fundador da SOBRATT–Sociedade Brasileira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Teletrabalho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Teleatividades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00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base nesses itens, as diretrizes da SOBRATT deverão ser revistas para que 		sejam norteadoras da nova fase da sociedade.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http://www.sobratt.org.br/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00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Serviço Federal de Processamento de Dados - Serpro é uma empresa pública vinculada ao Ministério da Fazenda. Foi criada no dia 1º de dezembro de 1964, pela Lei nº 4.516, com o objetivo de modernizar e dar agilidade a setores estratégicos da Administração Pública brasileira. A empresa, cujo negócio é a prestação de serviços em Tecnologia da Informação e Comunicações para o setor público, é considerada uma das maiores organizações públicas de TI no mundo. (</a:t>
            </a:r>
            <a:r>
              <a:rPr lang="pt-BR" dirty="0" smtClean="0">
                <a:hlinkClick r:id="rId3"/>
              </a:rPr>
              <a:t>https://www.serpro.gov.br/conteudo-oserpro/a-empresa-1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69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http://www.sobratt.org.br/links.html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81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Uruguai –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Alvaro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Lamé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97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http://planetasustentavel.abril.com.br/noticia/desenvolvimento/oferta-empregos-mundo-mais-tech-sustentavel-628630.shtml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6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http://www.sobratt.org.br/faq.html#top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E8E83-0F77-4799-A516-56EF3806B58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6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F2E56F-3296-4B07-8AD6-11E083B6B96F}" type="datetimeFigureOut">
              <a:rPr lang="pt-BR" smtClean="0"/>
              <a:pPr/>
              <a:t>25/09/2012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7D46CB-A193-4421-89EA-865D07F0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elitahickel@unibiz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SOBRATT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RS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72400" cy="1199704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02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8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654231"/>
            <a:ext cx="5364088" cy="52037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/>
              <a:t>PARECER Nº 1.302, DE </a:t>
            </a:r>
            <a:r>
              <a:rPr lang="pt-BR" dirty="0" smtClean="0"/>
              <a:t>2011</a:t>
            </a:r>
          </a:p>
          <a:p>
            <a:pPr marL="109728" indent="0" algn="r">
              <a:buNone/>
            </a:pPr>
            <a:endParaRPr lang="pt-BR" sz="1800" dirty="0" smtClean="0"/>
          </a:p>
          <a:p>
            <a:pPr marL="109728" indent="0" algn="r">
              <a:buNone/>
            </a:pPr>
            <a:r>
              <a:rPr lang="pt-BR" sz="1800" dirty="0" smtClean="0"/>
              <a:t>Redação </a:t>
            </a:r>
            <a:r>
              <a:rPr lang="pt-BR" sz="1800" dirty="0"/>
              <a:t>final do Projeto de </a:t>
            </a:r>
            <a:r>
              <a:rPr lang="pt-BR" sz="1800" dirty="0" smtClean="0"/>
              <a:t>Lei</a:t>
            </a:r>
            <a:endParaRPr lang="pt-BR" sz="1800" dirty="0"/>
          </a:p>
          <a:p>
            <a:pPr marL="109728" indent="0" algn="r">
              <a:buNone/>
            </a:pPr>
            <a:r>
              <a:rPr lang="pt-BR" sz="1800" dirty="0" smtClean="0"/>
              <a:t>da Câmara </a:t>
            </a:r>
            <a:r>
              <a:rPr lang="pt-BR" sz="1800" dirty="0"/>
              <a:t>nº 102, de </a:t>
            </a:r>
            <a:r>
              <a:rPr lang="pt-BR" sz="1800" dirty="0" smtClean="0"/>
              <a:t>2007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marL="109728" indent="0" algn="just">
              <a:buNone/>
            </a:pPr>
            <a:r>
              <a:rPr lang="pt-BR" sz="2400" dirty="0" smtClean="0"/>
              <a:t>Altera </a:t>
            </a:r>
            <a:r>
              <a:rPr lang="pt-BR" sz="2400" dirty="0"/>
              <a:t>o art. 6º da Consolidação das </a:t>
            </a:r>
            <a:r>
              <a:rPr lang="pt-BR" sz="2400" dirty="0" smtClean="0"/>
              <a:t>Leis do </a:t>
            </a:r>
            <a:r>
              <a:rPr lang="pt-BR" sz="2400" dirty="0"/>
              <a:t>Trabalho (CLT), aprovada </a:t>
            </a:r>
            <a:r>
              <a:rPr lang="pt-BR" sz="2400" dirty="0" smtClean="0"/>
              <a:t>pelo Decreto-Lei </a:t>
            </a:r>
            <a:r>
              <a:rPr lang="pt-BR" sz="2400" dirty="0"/>
              <a:t>nº 5.452, de 1º de maio </a:t>
            </a:r>
            <a:r>
              <a:rPr lang="pt-BR" sz="2400" dirty="0" smtClean="0"/>
              <a:t>de 1943</a:t>
            </a:r>
            <a:r>
              <a:rPr lang="pt-BR" sz="2400" dirty="0"/>
              <a:t>, para </a:t>
            </a:r>
            <a:r>
              <a:rPr lang="pt-BR" sz="2400" b="1" dirty="0"/>
              <a:t>equiparar os efeitos </a:t>
            </a:r>
            <a:r>
              <a:rPr lang="pt-BR" sz="2400" b="1" dirty="0" smtClean="0"/>
              <a:t>jurídicos da </a:t>
            </a:r>
            <a:r>
              <a:rPr lang="pt-BR" sz="2400" b="1" dirty="0"/>
              <a:t>subordinação exercida por </a:t>
            </a:r>
            <a:r>
              <a:rPr lang="pt-BR" sz="2400" b="1" dirty="0" smtClean="0"/>
              <a:t>meios telemáticos </a:t>
            </a:r>
            <a:r>
              <a:rPr lang="pt-BR" sz="2400" b="1" dirty="0"/>
              <a:t>e informatizados à </a:t>
            </a:r>
            <a:r>
              <a:rPr lang="pt-BR" sz="2400" b="1" dirty="0" smtClean="0"/>
              <a:t>exercida por </a:t>
            </a:r>
            <a:r>
              <a:rPr lang="pt-BR" sz="2400" b="1" dirty="0"/>
              <a:t>meios pessoais e diretos</a:t>
            </a:r>
            <a:r>
              <a:rPr lang="pt-BR" sz="2400" dirty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3563222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LEGISLAÇÃO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772816"/>
            <a:ext cx="5364088" cy="520376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dirty="0" smtClean="0"/>
              <a:t>Lei </a:t>
            </a:r>
            <a:r>
              <a:rPr lang="pt-BR" dirty="0"/>
              <a:t>12.551/11 </a:t>
            </a:r>
            <a:endParaRPr lang="pt-BR" dirty="0" smtClean="0"/>
          </a:p>
          <a:p>
            <a:pPr marL="109728" indent="0" algn="just">
              <a:buNone/>
            </a:pPr>
            <a:endParaRPr lang="pt-BR" dirty="0"/>
          </a:p>
          <a:p>
            <a:pPr marL="109728" indent="0" algn="r">
              <a:buNone/>
            </a:pPr>
            <a:r>
              <a:rPr lang="pt-BR" dirty="0" smtClean="0"/>
              <a:t>esclarece </a:t>
            </a:r>
            <a:r>
              <a:rPr lang="pt-BR" dirty="0"/>
              <a:t>que o trabalho à distância, ou realizado fora da sede do empregador (seja na residência do trabalhador ou em outro local), por se constituir numa relação de emprego, está sujeito a todas as normas da CLT que regem o vinculo empregador-empregado, em qualquer instalação de uma empresa</a:t>
            </a:r>
            <a:r>
              <a:rPr lang="pt-BR" dirty="0" smtClean="0"/>
              <a:t>.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3563222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LEGISLAÇÃO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85" name="Picture 9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11415" r="42923" b="34305"/>
          <a:stretch/>
        </p:blipFill>
        <p:spPr bwMode="auto">
          <a:xfrm>
            <a:off x="2411760" y="1654231"/>
            <a:ext cx="5400600" cy="476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11544" r="28759" b="25511"/>
          <a:stretch/>
        </p:blipFill>
        <p:spPr bwMode="auto">
          <a:xfrm>
            <a:off x="2540614" y="1708696"/>
            <a:ext cx="6612632" cy="48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11545" r="26546" b="24315"/>
          <a:stretch/>
        </p:blipFill>
        <p:spPr bwMode="auto">
          <a:xfrm>
            <a:off x="2339752" y="1654231"/>
            <a:ext cx="6609372" cy="46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169101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ONDE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t="59759" r="28920" b="15669"/>
          <a:stretch/>
        </p:blipFill>
        <p:spPr bwMode="auto">
          <a:xfrm>
            <a:off x="2422894" y="1654230"/>
            <a:ext cx="6721106" cy="19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22" y="1772816"/>
            <a:ext cx="8819806" cy="1152128"/>
          </a:xfrm>
        </p:spPr>
        <p:txBody>
          <a:bodyPr>
            <a:normAutofit fontScale="90000"/>
          </a:bodyPr>
          <a:lstStyle/>
          <a:p>
            <a:pPr algn="r"/>
            <a:r>
              <a:rPr lang="pt-BR" sz="4400" dirty="0">
                <a:solidFill>
                  <a:schemeClr val="bg2">
                    <a:lumMod val="50000"/>
                  </a:schemeClr>
                </a:solidFill>
              </a:rPr>
              <a:t>% de empresas em que o </a:t>
            </a: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trabalho </a:t>
            </a:r>
            <a:r>
              <a:rPr lang="pt-BR" sz="4400" dirty="0">
                <a:solidFill>
                  <a:schemeClr val="bg2">
                    <a:lumMod val="50000"/>
                  </a:schemeClr>
                </a:solidFill>
              </a:rPr>
              <a:t>remoto aumentou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(2009)</a:t>
            </a: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3140968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2400" dirty="0"/>
              <a:t>Canadá - 72% </a:t>
            </a:r>
          </a:p>
          <a:p>
            <a:r>
              <a:rPr lang="pt-BR" sz="2400" dirty="0"/>
              <a:t>EUA - 69% </a:t>
            </a:r>
          </a:p>
          <a:p>
            <a:r>
              <a:rPr lang="pt-BR" sz="2400" dirty="0"/>
              <a:t>Reino Unido - 63% </a:t>
            </a:r>
          </a:p>
          <a:p>
            <a:r>
              <a:rPr lang="pt-BR" sz="2400" dirty="0"/>
              <a:t>Brasil - 49% </a:t>
            </a:r>
          </a:p>
          <a:p>
            <a:r>
              <a:rPr lang="pt-BR" sz="2400" dirty="0"/>
              <a:t>França - 24% </a:t>
            </a:r>
          </a:p>
        </p:txBody>
      </p:sp>
    </p:spTree>
    <p:extLst>
      <p:ext uri="{BB962C8B-B14F-4D97-AF65-F5344CB8AC3E}">
        <p14:creationId xmlns:p14="http://schemas.microsoft.com/office/powerpoint/2010/main" val="33952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8963822" cy="759107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Exemplos de Empresas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57631" y="2409153"/>
            <a:ext cx="3024336" cy="34163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pt-BR" sz="2400" b="1" dirty="0" smtClean="0"/>
              <a:t>AT&amp;T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BT </a:t>
            </a:r>
            <a:r>
              <a:rPr lang="pt-BR" sz="2400" b="1" dirty="0"/>
              <a:t>Global Service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Cisco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DELL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Du </a:t>
            </a:r>
            <a:r>
              <a:rPr lang="pt-BR" sz="2400" b="1" dirty="0" err="1"/>
              <a:t>Pont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Ernest </a:t>
            </a:r>
            <a:r>
              <a:rPr lang="pt-BR" sz="2400" b="1" dirty="0"/>
              <a:t>&amp; Young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HP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IBM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err="1" smtClean="0"/>
              <a:t>Marry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Linch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4"/>
          <a:stretch/>
        </p:blipFill>
        <p:spPr bwMode="auto">
          <a:xfrm>
            <a:off x="5917746" y="2492896"/>
            <a:ext cx="3121025" cy="417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708920"/>
            <a:ext cx="8424936" cy="4525963"/>
          </a:xfrm>
        </p:spPr>
        <p:txBody>
          <a:bodyPr/>
          <a:lstStyle/>
          <a:p>
            <a:pPr algn="just"/>
            <a:r>
              <a:rPr lang="pt-BR" dirty="0" smtClean="0"/>
              <a:t>Separação por área de trabalho das diretorias – inserção de profissionais mais afeitos a cada grupo de trabalho.</a:t>
            </a:r>
          </a:p>
          <a:p>
            <a:pPr algn="just"/>
            <a:r>
              <a:rPr lang="pt-BR" dirty="0" smtClean="0"/>
              <a:t>Participação em eventos, para divulgação dos propósitos da Sociedade (SOBRATT RS).</a:t>
            </a:r>
          </a:p>
          <a:p>
            <a:pPr algn="just"/>
            <a:r>
              <a:rPr lang="pt-BR" dirty="0" smtClean="0"/>
              <a:t>Promoção da difusão do </a:t>
            </a:r>
            <a:r>
              <a:rPr lang="pt-BR" dirty="0" err="1" smtClean="0"/>
              <a:t>Tele-trabalho</a:t>
            </a:r>
            <a:r>
              <a:rPr lang="pt-BR" dirty="0" smtClean="0"/>
              <a:t>.</a:t>
            </a:r>
          </a:p>
          <a:p>
            <a:pPr marL="109728" indent="0"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517632" cy="114300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PLANO DE AÇÃO SOBRATT RS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5030019"/>
          </a:xfrm>
        </p:spPr>
        <p:txBody>
          <a:bodyPr/>
          <a:lstStyle/>
          <a:p>
            <a:pPr marL="109728" indent="0" algn="r">
              <a:buNone/>
            </a:pPr>
            <a:r>
              <a:rPr lang="pt-BR" dirty="0" err="1" smtClean="0"/>
              <a:t>Melita</a:t>
            </a:r>
            <a:r>
              <a:rPr lang="pt-BR" dirty="0" smtClean="0"/>
              <a:t> </a:t>
            </a:r>
            <a:r>
              <a:rPr lang="pt-BR" dirty="0" err="1" smtClean="0"/>
              <a:t>Hickel</a:t>
            </a:r>
            <a:endParaRPr lang="pt-BR" dirty="0" smtClean="0"/>
          </a:p>
          <a:p>
            <a:pPr marL="109728" indent="0" algn="r">
              <a:buNone/>
            </a:pPr>
            <a:r>
              <a:rPr lang="pt-BR" sz="1800" dirty="0" smtClean="0">
                <a:hlinkClick r:id="rId2"/>
              </a:rPr>
              <a:t>melitahickel@unibiz.com.br</a:t>
            </a:r>
            <a:endParaRPr lang="pt-BR" sz="1800" dirty="0" smtClean="0"/>
          </a:p>
          <a:p>
            <a:pPr marL="109728" indent="0" algn="r">
              <a:buNone/>
            </a:pPr>
            <a:r>
              <a:rPr lang="pt-BR" sz="1800" dirty="0" smtClean="0"/>
              <a:t>				Diretora de Educação</a:t>
            </a:r>
          </a:p>
          <a:p>
            <a:pPr marL="109728" indent="0" algn="r">
              <a:buNone/>
            </a:pPr>
            <a:r>
              <a:rPr lang="pt-BR" sz="2000" dirty="0" smtClean="0"/>
              <a:t>(</a:t>
            </a:r>
            <a:r>
              <a:rPr lang="pt-BR" sz="2000" dirty="0" smtClean="0"/>
              <a:t>51) 8127.9714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3717032"/>
            <a:ext cx="8733656" cy="1584176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MUITO  OBRIGADA!!!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" y="1916831"/>
            <a:ext cx="895728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47664" y="344161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http://sobrattrs.blogspot.com.br/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47664" y="3105835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http://</a:t>
            </a:r>
            <a:r>
              <a:rPr lang="pt-BR" dirty="0" smtClean="0">
                <a:solidFill>
                  <a:prstClr val="black"/>
                </a:solidFill>
              </a:rPr>
              <a:t>www.sobratt.org.br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59832" y="2860948"/>
            <a:ext cx="5455282" cy="37338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1º. </a:t>
            </a:r>
            <a:r>
              <a:rPr lang="pt-BR" dirty="0"/>
              <a:t>d</a:t>
            </a:r>
            <a:r>
              <a:rPr lang="pt-BR" dirty="0" smtClean="0"/>
              <a:t>e setembro de 1999</a:t>
            </a:r>
          </a:p>
          <a:p>
            <a:r>
              <a:rPr lang="pt-BR" dirty="0"/>
              <a:t>Álvaro Mello</a:t>
            </a:r>
          </a:p>
          <a:p>
            <a:r>
              <a:rPr lang="pt-BR" dirty="0" smtClean="0"/>
              <a:t>São Paulo</a:t>
            </a:r>
            <a:endParaRPr lang="pt-BR" dirty="0"/>
          </a:p>
        </p:txBody>
      </p:sp>
      <p:pic>
        <p:nvPicPr>
          <p:cNvPr id="3074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191586" cy="8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10445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referência nacional sobre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uma fonte de dados e informações sobre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uma associação auto-sustentável.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disseminadora de idéias relativas a formas flexíveis de trabalho, em especial o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produtora e estimuladora de trabalho científico.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Oferecer apoio aos associados em assuntos relativos ao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 e correlatos.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referência internacional sobre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500" dirty="0">
                <a:latin typeface="Arial" pitchFamily="34" charset="0"/>
                <a:cs typeface="Arial" pitchFamily="34" charset="0"/>
              </a:rPr>
              <a:t>Ser agregadora de conteúdos sobre o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 e temas correlatos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500" dirty="0">
              <a:latin typeface="Arial" pitchFamily="34" charset="0"/>
              <a:cs typeface="Arial" pitchFamily="34" charset="0"/>
            </a:endParaRPr>
          </a:p>
          <a:p>
            <a:pPr lvl="4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7279" y="448534"/>
            <a:ext cx="3089201" cy="1143000"/>
          </a:xfrm>
        </p:spPr>
        <p:txBody>
          <a:bodyPr/>
          <a:lstStyle/>
          <a:p>
            <a:pPr algn="r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DIRETRIZES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443038"/>
            <a:ext cx="81930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81399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Divulgar e promover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 as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teleatividades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apoiando o seu desenvolvimento e adoção como forma de contribuir para um maior equilíbrio entre o mundo contemporâneo, a tecnologia, o meio-ambiente, a qualidade de vida e a inclusão social.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0" y="332656"/>
            <a:ext cx="2756992" cy="114300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MISSÃO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6" y="5157192"/>
            <a:ext cx="8191586" cy="8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844824"/>
            <a:ext cx="81930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76872"/>
            <a:ext cx="8820472" cy="4104456"/>
          </a:xfrm>
        </p:spPr>
        <p:txBody>
          <a:bodyPr>
            <a:normAutofit fontScale="77500" lnSpcReduction="20000"/>
          </a:bodyPr>
          <a:lstStyle/>
          <a:p>
            <a:pPr marL="630936" lvl="2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700" dirty="0" smtClean="0"/>
              <a:t>é </a:t>
            </a:r>
            <a:r>
              <a:rPr lang="pt-BR" sz="2700" dirty="0"/>
              <a:t>todo e qualquer trabalho realizado a distância (tele), ou seja, fora do local tradicional de trabalho (escritório da empresa), com a utilização da tecnologia da informação e da comunicação, ou mais especificamente, com computadores, telefonia fixa e celular e toda tecnologia que permita trabalhar em qualquer lugar e receber e transmitir informações, arquivos de texto, imagem ou som relacionados à atividade laboral.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80920" cy="114300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TELETRABALHO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01" y="645401"/>
            <a:ext cx="3087638" cy="3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pt-BR" sz="26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i="1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referência e liderar nacionalmente a promoção e o Desenvolvimento do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 das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Teleatividades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e programas e iniciativas de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em todo o território brasileiro, tornando-nos a principal fonte de informação e recomendações para o setor privado, para o governo e para a imprensa em geral.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0" y="461326"/>
            <a:ext cx="2894348" cy="114300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VISÃO	</a:t>
            </a:r>
            <a:endParaRPr lang="pt-BR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1" y="-14925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700808"/>
            <a:ext cx="81930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4525963"/>
          </a:xfrm>
        </p:spPr>
        <p:txBody>
          <a:bodyPr/>
          <a:lstStyle/>
          <a:p>
            <a:pPr lvl="0" algn="just"/>
            <a:endParaRPr lang="pt-BR" i="1" dirty="0" smtClean="0"/>
          </a:p>
          <a:p>
            <a:pPr lvl="0" algn="just"/>
            <a:r>
              <a:rPr lang="pt-BR" sz="2400" i="1" dirty="0" smtClean="0">
                <a:latin typeface="Arial" pitchFamily="34" charset="0"/>
                <a:cs typeface="Arial" pitchFamily="34" charset="0"/>
              </a:rPr>
              <a:t>Construir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uma rede nacional de especialistas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em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e recursos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para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. </a:t>
            </a:r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i="1" dirty="0">
                <a:latin typeface="Arial" pitchFamily="34" charset="0"/>
                <a:cs typeface="Arial" pitchFamily="34" charset="0"/>
              </a:rPr>
              <a:t>Apoiar as iniciativas e associações de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em todo o mundo.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8976" y="476251"/>
            <a:ext cx="3045024" cy="114300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	</a:t>
            </a:r>
            <a:endParaRPr lang="pt-BR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" y="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878806"/>
            <a:ext cx="81930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564905"/>
            <a:ext cx="5184576" cy="3672408"/>
          </a:xfrm>
        </p:spPr>
        <p:txBody>
          <a:bodyPr/>
          <a:lstStyle/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5256584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GUIA DO TELETRABALHADOR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8404" r="14189" b="16368"/>
          <a:stretch/>
        </p:blipFill>
        <p:spPr bwMode="auto">
          <a:xfrm>
            <a:off x="5652120" y="1447689"/>
            <a:ext cx="3707904" cy="510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772816"/>
            <a:ext cx="5364088" cy="52037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/>
              <a:t>PROJETO DE LEI </a:t>
            </a:r>
            <a:r>
              <a:rPr lang="pt-BR" b="1" dirty="0" smtClean="0"/>
              <a:t>4505_2008</a:t>
            </a:r>
            <a:endParaRPr lang="pt-BR" dirty="0"/>
          </a:p>
          <a:p>
            <a:pPr marL="109728" indent="0" algn="just">
              <a:buNone/>
            </a:pPr>
            <a:endParaRPr lang="pt-BR" dirty="0"/>
          </a:p>
          <a:p>
            <a:pPr marL="109728" indent="0">
              <a:buNone/>
            </a:pPr>
            <a:r>
              <a:rPr lang="pt-BR" sz="3600" dirty="0"/>
              <a:t>Regulamenta o trabalho à distância</a:t>
            </a:r>
            <a:r>
              <a:rPr lang="pt-BR" sz="3600" dirty="0" smtClean="0"/>
              <a:t>, conceitua </a:t>
            </a:r>
            <a:r>
              <a:rPr lang="pt-BR" sz="3600" dirty="0"/>
              <a:t>e disciplina as relações </a:t>
            </a:r>
            <a:r>
              <a:rPr lang="pt-BR" sz="3600" dirty="0" smtClean="0"/>
              <a:t>de </a:t>
            </a:r>
            <a:r>
              <a:rPr lang="pt-BR" sz="3600" dirty="0" err="1" smtClean="0"/>
              <a:t>teletrabalho</a:t>
            </a:r>
            <a:r>
              <a:rPr lang="pt-BR" sz="3600" dirty="0" smtClean="0"/>
              <a:t> </a:t>
            </a:r>
            <a:r>
              <a:rPr lang="pt-BR" sz="3600" dirty="0"/>
              <a:t>e dá outras providências.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" y="1654231"/>
            <a:ext cx="3563222" cy="4583081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LEGISLAÇÃO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abed.org.br/congresso2012/img/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0"/>
            <a:ext cx="5895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657</Words>
  <Application>Microsoft Office PowerPoint</Application>
  <PresentationFormat>Apresentação na tela (4:3)</PresentationFormat>
  <Paragraphs>84</Paragraphs>
  <Slides>19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Concurso</vt:lpstr>
      <vt:lpstr>SOBRATT RS</vt:lpstr>
      <vt:lpstr>Apresentação do PowerPoint</vt:lpstr>
      <vt:lpstr>DIRETRIZES</vt:lpstr>
      <vt:lpstr>MISSÃO</vt:lpstr>
      <vt:lpstr>TELETRABALHO</vt:lpstr>
      <vt:lpstr>VISÃO </vt:lpstr>
      <vt:lpstr>OBJETIVOS </vt:lpstr>
      <vt:lpstr>GUIA DO TELETRABALHADOR</vt:lpstr>
      <vt:lpstr>LEGISLAÇÃO</vt:lpstr>
      <vt:lpstr>LEGISLAÇÃO</vt:lpstr>
      <vt:lpstr>LEGISLAÇÃO</vt:lpstr>
      <vt:lpstr>ONDE</vt:lpstr>
      <vt:lpstr>ONDE</vt:lpstr>
      <vt:lpstr>ONDE</vt:lpstr>
      <vt:lpstr>ONDE</vt:lpstr>
      <vt:lpstr>% de empresas em que o  trabalho remoto aumentou (2009)</vt:lpstr>
      <vt:lpstr>Exemplos de Empresas</vt:lpstr>
      <vt:lpstr>PLANO DE AÇÃO SOBRATT RS</vt:lpstr>
      <vt:lpstr>MUITO  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– SOBRATT RS</dc:title>
  <dc:creator>leonardo</dc:creator>
  <cp:lastModifiedBy>Melita Hickel</cp:lastModifiedBy>
  <cp:revision>36</cp:revision>
  <dcterms:created xsi:type="dcterms:W3CDTF">2012-04-30T19:58:11Z</dcterms:created>
  <dcterms:modified xsi:type="dcterms:W3CDTF">2012-09-25T11:38:18Z</dcterms:modified>
</cp:coreProperties>
</file>