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handoutMasterIdLst>
    <p:handoutMasterId r:id="rId13"/>
  </p:handoutMasterIdLst>
  <p:sldIdLst>
    <p:sldId id="256" r:id="rId2"/>
    <p:sldId id="286" r:id="rId3"/>
    <p:sldId id="308" r:id="rId4"/>
    <p:sldId id="309" r:id="rId5"/>
    <p:sldId id="310" r:id="rId6"/>
    <p:sldId id="306" r:id="rId7"/>
    <p:sldId id="307" r:id="rId8"/>
    <p:sldId id="296" r:id="rId9"/>
    <p:sldId id="302" r:id="rId10"/>
    <p:sldId id="301" r:id="rId11"/>
    <p:sldId id="263" r:id="rId12"/>
  </p:sldIdLst>
  <p:sldSz cx="9144000" cy="6858000" type="screen4x3"/>
  <p:notesSz cx="6669088" cy="992822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53576"/>
    <a:srgbClr val="0D214B"/>
    <a:srgbClr val="26488B"/>
    <a:srgbClr val="24447F"/>
    <a:srgbClr val="F4DE1E"/>
    <a:srgbClr val="002060"/>
    <a:srgbClr val="FFCC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336" y="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4A2CFED-E504-4D47-B572-F123332F7CE6}" type="datetimeFigureOut">
              <a:rPr lang="pt-BR"/>
              <a:pPr>
                <a:defRPr/>
              </a:pPr>
              <a:t>9/1/10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432501B-5BE7-40BD-AB34-086421AB856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34B0D-4B79-41E9-9C97-DC1979E3D4C7}" type="datetimeFigureOut">
              <a:rPr lang="pt-BR"/>
              <a:pPr>
                <a:defRPr/>
              </a:pPr>
              <a:t>9/1/10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15522-C2C7-4ECE-92AC-7513573F3F5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DDD9D-1768-450A-AE5A-E183F67BF3FA}" type="datetimeFigureOut">
              <a:rPr lang="pt-BR"/>
              <a:pPr>
                <a:defRPr/>
              </a:pPr>
              <a:t>9/1/10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7CD6-2ACD-4FAA-AA42-12B89443A78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1AEBA-424B-4294-8E03-C91B5109E865}" type="datetimeFigureOut">
              <a:rPr lang="pt-BR"/>
              <a:pPr>
                <a:defRPr/>
              </a:pPr>
              <a:t>9/1/10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80E49-B5ED-41AB-8C16-919874DF129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5D4BC-1D46-46E9-851E-A739D329FFA7}" type="datetimeFigureOut">
              <a:rPr lang="pt-BR"/>
              <a:pPr>
                <a:defRPr/>
              </a:pPr>
              <a:t>9/1/10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D1178-D30C-4C9D-9085-CC8F0C8D36B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  <p:pic>
        <p:nvPicPr>
          <p:cNvPr id="7" name="Picture 3" descr="virtual-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9692" y="5201924"/>
            <a:ext cx="2270092" cy="151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D3478-F049-4662-B08F-31AA7480E88F}" type="datetimeFigureOut">
              <a:rPr lang="pt-BR"/>
              <a:pPr>
                <a:defRPr/>
              </a:pPr>
              <a:t>9/1/10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98E48-B4DC-424B-A8AA-5139F735C9D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80266-4829-4409-9740-D37E735956E2}" type="datetimeFigureOut">
              <a:rPr lang="pt-BR"/>
              <a:pPr>
                <a:defRPr/>
              </a:pPr>
              <a:t>9/1/10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1E6E1-9F32-4CAC-AEC8-9C9D60C5370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4EAA7-A49F-4601-8CA4-1581FFAC4A0F}" type="datetimeFigureOut">
              <a:rPr lang="pt-BR"/>
              <a:pPr>
                <a:defRPr/>
              </a:pPr>
              <a:t>9/1/10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7198D-258D-4145-9E5C-109E4ABFCEC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C4BE2-FAFC-4132-BE4D-FC604035044B}" type="datetimeFigureOut">
              <a:rPr lang="pt-BR"/>
              <a:pPr>
                <a:defRPr/>
              </a:pPr>
              <a:t>9/1/10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F7FF8-9638-4FD2-B74D-FDF3843F5EE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7378E-B28A-4E39-B7AF-BD8D053FEA9E}" type="datetimeFigureOut">
              <a:rPr lang="pt-BR"/>
              <a:pPr>
                <a:defRPr/>
              </a:pPr>
              <a:t>9/1/10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4635E-F459-490B-9BB9-0F71DB31802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233C5-C21E-40BD-863B-290965D115C5}" type="datetimeFigureOut">
              <a:rPr lang="pt-BR"/>
              <a:pPr>
                <a:defRPr/>
              </a:pPr>
              <a:t>9/1/10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CD46F-A5F6-4781-918B-5EDFDBD0BE6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C64B6-51D3-4AC5-8DC2-B8FF91A47A66}" type="datetimeFigureOut">
              <a:rPr lang="pt-BR"/>
              <a:pPr>
                <a:defRPr/>
              </a:pPr>
              <a:t>9/1/10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1BE10-34DF-4690-877C-3516569C79A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DA07A8-F443-4791-81F3-B8F1801E994A}" type="datetimeFigureOut">
              <a:rPr lang="pt-BR"/>
              <a:pPr>
                <a:defRPr/>
              </a:pPr>
              <a:t>9/1/10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691E80-CDC2-4F54-B5F7-1881E5CAC4F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7" Type="http://schemas.openxmlformats.org/officeDocument/2006/relationships/image" Target="../media/image9.png"/><Relationship Id="rId11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0" Type="http://schemas.openxmlformats.org/officeDocument/2006/relationships/image" Target="../media/image12.png"/><Relationship Id="rId5" Type="http://schemas.openxmlformats.org/officeDocument/2006/relationships/image" Target="../media/image7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9" Type="http://schemas.openxmlformats.org/officeDocument/2006/relationships/image" Target="../media/image11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5.png"/><Relationship Id="rId4" Type="http://schemas.openxmlformats.org/officeDocument/2006/relationships/image" Target="../media/image16.png"/><Relationship Id="rId7" Type="http://schemas.openxmlformats.org/officeDocument/2006/relationships/image" Target="../media/image7.png"/><Relationship Id="rId11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0" Type="http://schemas.openxmlformats.org/officeDocument/2006/relationships/image" Target="../media/image21.png"/><Relationship Id="rId5" Type="http://schemas.openxmlformats.org/officeDocument/2006/relationships/image" Target="../media/image17.png"/><Relationship Id="rId12" Type="http://schemas.openxmlformats.org/officeDocument/2006/relationships/image" Target="../media/image23.png"/><Relationship Id="rId2" Type="http://schemas.openxmlformats.org/officeDocument/2006/relationships/image" Target="../media/image4.png"/><Relationship Id="rId9" Type="http://schemas.openxmlformats.org/officeDocument/2006/relationships/image" Target="../media/image20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virtual-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"/>
            <a:ext cx="605638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3581400"/>
            <a:ext cx="9144000" cy="1676400"/>
            <a:chOff x="0" y="482"/>
            <a:chExt cx="5511" cy="4168"/>
          </a:xfrm>
        </p:grpSpPr>
        <p:sp>
          <p:nvSpPr>
            <p:cNvPr id="2053" name="AutoShape 3"/>
            <p:cNvSpPr>
              <a:spLocks noChangeArrowheads="1"/>
            </p:cNvSpPr>
            <p:nvPr/>
          </p:nvSpPr>
          <p:spPr bwMode="auto">
            <a:xfrm>
              <a:off x="0" y="1374"/>
              <a:ext cx="5511" cy="3276"/>
            </a:xfrm>
            <a:prstGeom prst="roundRect">
              <a:avLst>
                <a:gd name="adj" fmla="val 7315"/>
              </a:avLst>
            </a:prstGeom>
            <a:solidFill>
              <a:srgbClr val="080808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2054" name="AutoShape 4"/>
            <p:cNvSpPr>
              <a:spLocks noChangeArrowheads="1"/>
            </p:cNvSpPr>
            <p:nvPr/>
          </p:nvSpPr>
          <p:spPr bwMode="auto">
            <a:xfrm>
              <a:off x="3243" y="1123"/>
              <a:ext cx="2268" cy="117"/>
            </a:xfrm>
            <a:prstGeom prst="roundRect">
              <a:avLst>
                <a:gd name="adj" fmla="val 7315"/>
              </a:avLst>
            </a:prstGeom>
            <a:solidFill>
              <a:srgbClr val="080808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2055" name="AutoShape 5"/>
            <p:cNvSpPr>
              <a:spLocks noChangeArrowheads="1"/>
            </p:cNvSpPr>
            <p:nvPr/>
          </p:nvSpPr>
          <p:spPr bwMode="auto">
            <a:xfrm>
              <a:off x="3016" y="482"/>
              <a:ext cx="136" cy="117"/>
            </a:xfrm>
            <a:prstGeom prst="roundRect">
              <a:avLst>
                <a:gd name="adj" fmla="val 7315"/>
              </a:avLst>
            </a:prstGeom>
            <a:solidFill>
              <a:srgbClr val="080808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2056" name="AutoShape 6"/>
            <p:cNvSpPr>
              <a:spLocks noChangeArrowheads="1"/>
            </p:cNvSpPr>
            <p:nvPr/>
          </p:nvSpPr>
          <p:spPr bwMode="auto">
            <a:xfrm>
              <a:off x="2835" y="482"/>
              <a:ext cx="90" cy="117"/>
            </a:xfrm>
            <a:prstGeom prst="roundRect">
              <a:avLst>
                <a:gd name="adj" fmla="val 7315"/>
              </a:avLst>
            </a:prstGeom>
            <a:solidFill>
              <a:srgbClr val="080808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2057" name="AutoShape 7"/>
            <p:cNvSpPr>
              <a:spLocks noChangeArrowheads="1"/>
            </p:cNvSpPr>
            <p:nvPr/>
          </p:nvSpPr>
          <p:spPr bwMode="auto">
            <a:xfrm>
              <a:off x="2699" y="482"/>
              <a:ext cx="53" cy="117"/>
            </a:xfrm>
            <a:prstGeom prst="roundRect">
              <a:avLst>
                <a:gd name="adj" fmla="val 7315"/>
              </a:avLst>
            </a:prstGeom>
            <a:solidFill>
              <a:srgbClr val="080808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2058" name="AutoShape 8"/>
            <p:cNvSpPr>
              <a:spLocks noChangeArrowheads="1"/>
            </p:cNvSpPr>
            <p:nvPr/>
          </p:nvSpPr>
          <p:spPr bwMode="auto">
            <a:xfrm>
              <a:off x="2582" y="482"/>
              <a:ext cx="34" cy="117"/>
            </a:xfrm>
            <a:prstGeom prst="roundRect">
              <a:avLst>
                <a:gd name="adj" fmla="val 7315"/>
              </a:avLst>
            </a:prstGeom>
            <a:solidFill>
              <a:srgbClr val="080808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2059" name="AutoShape 9"/>
            <p:cNvSpPr>
              <a:spLocks noChangeArrowheads="1"/>
            </p:cNvSpPr>
            <p:nvPr/>
          </p:nvSpPr>
          <p:spPr bwMode="auto">
            <a:xfrm>
              <a:off x="2507" y="482"/>
              <a:ext cx="11" cy="117"/>
            </a:xfrm>
            <a:prstGeom prst="roundRect">
              <a:avLst>
                <a:gd name="adj" fmla="val 7315"/>
              </a:avLst>
            </a:prstGeom>
            <a:solidFill>
              <a:srgbClr val="080808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9964" y="4114800"/>
            <a:ext cx="8715436" cy="94501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4200" b="1" dirty="0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Sistema de Ensino Presencial Conectado da UNOPAR</a:t>
            </a:r>
            <a:endParaRPr lang="pt-BR" sz="4200" b="1" dirty="0">
              <a:ln w="1905"/>
              <a:solidFill>
                <a:schemeClr val="tx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792196" y="5410200"/>
            <a:ext cx="7643866" cy="1285884"/>
            <a:chOff x="0" y="482"/>
            <a:chExt cx="5511" cy="3430"/>
          </a:xfrm>
        </p:grpSpPr>
        <p:sp>
          <p:nvSpPr>
            <p:cNvPr id="13" name="AutoShape 3"/>
            <p:cNvSpPr>
              <a:spLocks noChangeArrowheads="1"/>
            </p:cNvSpPr>
            <p:nvPr/>
          </p:nvSpPr>
          <p:spPr bwMode="auto">
            <a:xfrm>
              <a:off x="0" y="636"/>
              <a:ext cx="5511" cy="3276"/>
            </a:xfrm>
            <a:prstGeom prst="roundRect">
              <a:avLst>
                <a:gd name="adj" fmla="val 7315"/>
              </a:avLst>
            </a:prstGeom>
            <a:solidFill>
              <a:srgbClr val="080808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4" name="AutoShape 4"/>
            <p:cNvSpPr>
              <a:spLocks noChangeArrowheads="1"/>
            </p:cNvSpPr>
            <p:nvPr/>
          </p:nvSpPr>
          <p:spPr bwMode="auto">
            <a:xfrm>
              <a:off x="3243" y="482"/>
              <a:ext cx="2268" cy="117"/>
            </a:xfrm>
            <a:prstGeom prst="roundRect">
              <a:avLst>
                <a:gd name="adj" fmla="val 7315"/>
              </a:avLst>
            </a:prstGeom>
            <a:solidFill>
              <a:srgbClr val="080808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>
              <a:off x="3016" y="482"/>
              <a:ext cx="136" cy="117"/>
            </a:xfrm>
            <a:prstGeom prst="roundRect">
              <a:avLst>
                <a:gd name="adj" fmla="val 7315"/>
              </a:avLst>
            </a:prstGeom>
            <a:solidFill>
              <a:srgbClr val="080808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6" name="AutoShape 6"/>
            <p:cNvSpPr>
              <a:spLocks noChangeArrowheads="1"/>
            </p:cNvSpPr>
            <p:nvPr/>
          </p:nvSpPr>
          <p:spPr bwMode="auto">
            <a:xfrm>
              <a:off x="2835" y="482"/>
              <a:ext cx="90" cy="117"/>
            </a:xfrm>
            <a:prstGeom prst="roundRect">
              <a:avLst>
                <a:gd name="adj" fmla="val 7315"/>
              </a:avLst>
            </a:prstGeom>
            <a:solidFill>
              <a:srgbClr val="080808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7" name="AutoShape 7"/>
            <p:cNvSpPr>
              <a:spLocks noChangeArrowheads="1"/>
            </p:cNvSpPr>
            <p:nvPr/>
          </p:nvSpPr>
          <p:spPr bwMode="auto">
            <a:xfrm>
              <a:off x="2699" y="482"/>
              <a:ext cx="53" cy="117"/>
            </a:xfrm>
            <a:prstGeom prst="roundRect">
              <a:avLst>
                <a:gd name="adj" fmla="val 7315"/>
              </a:avLst>
            </a:prstGeom>
            <a:solidFill>
              <a:srgbClr val="080808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8" name="AutoShape 8"/>
            <p:cNvSpPr>
              <a:spLocks noChangeArrowheads="1"/>
            </p:cNvSpPr>
            <p:nvPr/>
          </p:nvSpPr>
          <p:spPr bwMode="auto">
            <a:xfrm>
              <a:off x="2582" y="482"/>
              <a:ext cx="34" cy="117"/>
            </a:xfrm>
            <a:prstGeom prst="roundRect">
              <a:avLst>
                <a:gd name="adj" fmla="val 7315"/>
              </a:avLst>
            </a:prstGeom>
            <a:solidFill>
              <a:srgbClr val="080808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9" name="AutoShape 9"/>
            <p:cNvSpPr>
              <a:spLocks noChangeArrowheads="1"/>
            </p:cNvSpPr>
            <p:nvPr/>
          </p:nvSpPr>
          <p:spPr bwMode="auto">
            <a:xfrm>
              <a:off x="2507" y="482"/>
              <a:ext cx="11" cy="117"/>
            </a:xfrm>
            <a:prstGeom prst="roundRect">
              <a:avLst>
                <a:gd name="adj" fmla="val 7315"/>
              </a:avLst>
            </a:prstGeom>
            <a:solidFill>
              <a:srgbClr val="080808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20" name="Título 1"/>
          <p:cNvSpPr txBox="1">
            <a:spLocks/>
          </p:cNvSpPr>
          <p:nvPr/>
        </p:nvSpPr>
        <p:spPr bwMode="auto">
          <a:xfrm>
            <a:off x="800128" y="5443550"/>
            <a:ext cx="7772400" cy="130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Paulo Ricardo</a:t>
            </a:r>
            <a:r>
              <a:rPr kumimoji="0" lang="pt-BR" sz="40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T. Diniz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15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Diretor de Acompanhamento de Polos</a:t>
            </a:r>
            <a:endParaRPr kumimoji="0" lang="pt-BR" sz="4000" b="1" i="0" u="none" strike="noStrike" kern="1200" cap="none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7938" y="650875"/>
            <a:ext cx="9182101" cy="5760270"/>
            <a:chOff x="839" y="1253"/>
            <a:chExt cx="4128" cy="2417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 rot="10800000" flipH="1">
              <a:off x="839" y="1253"/>
              <a:ext cx="4128" cy="2404"/>
            </a:xfrm>
            <a:prstGeom prst="foldedCorner">
              <a:avLst>
                <a:gd name="adj" fmla="val 12500"/>
              </a:avLst>
            </a:prstGeom>
            <a:solidFill>
              <a:schemeClr val="tx1">
                <a:lumMod val="9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pt-BR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247" y="1253"/>
              <a:ext cx="363" cy="2404"/>
            </a:xfrm>
            <a:prstGeom prst="rect">
              <a:avLst/>
            </a:prstGeom>
            <a:solidFill>
              <a:srgbClr val="002A7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866" y="1882"/>
              <a:ext cx="1134" cy="1122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837" y="1797"/>
              <a:ext cx="3068" cy="1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en-US" sz="2800" b="1" dirty="0">
                <a:solidFill>
                  <a:schemeClr val="bg1"/>
                </a:solidFill>
              </a:endParaRPr>
            </a:p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  <a:p>
              <a:pPr algn="ctr"/>
              <a:endParaRPr lang="en-US" b="1" dirty="0">
                <a:solidFill>
                  <a:schemeClr val="bg1"/>
                </a:solidFill>
                <a:latin typeface="Franklin Gothic Demi Cond" pitchFamily="34" charset="0"/>
              </a:endParaRPr>
            </a:p>
            <a:p>
              <a:pPr algn="ctr"/>
              <a:endParaRPr lang="en-US" b="1" dirty="0">
                <a:solidFill>
                  <a:schemeClr val="bg1"/>
                </a:solidFill>
                <a:latin typeface="Franklin Gothic Demi Cond" pitchFamily="34" charset="0"/>
              </a:endParaRPr>
            </a:p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PAULO RICARDO T. DINIZ</a:t>
              </a:r>
              <a:endParaRPr lang="en-US" sz="28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x-none" b="1" dirty="0" smtClean="0">
                  <a:solidFill>
                    <a:schemeClr val="bg1"/>
                  </a:solidFill>
                  <a:latin typeface="Franklin Gothic Demi Cond" pitchFamily="34" charset="0"/>
                </a:rPr>
                <a:t>Diretor de Acompanhamento de Polos</a:t>
              </a:r>
              <a:endParaRPr lang="en-US" b="1" dirty="0" smtClean="0">
                <a:solidFill>
                  <a:schemeClr val="bg1"/>
                </a:solidFill>
                <a:latin typeface="Franklin Gothic Demi Cond" pitchFamily="34" charset="0"/>
              </a:endParaRPr>
            </a:p>
            <a:p>
              <a:pPr algn="ctr"/>
              <a:endParaRPr lang="en-US" sz="2400" b="1" dirty="0">
                <a:solidFill>
                  <a:schemeClr val="bg1"/>
                </a:solidFill>
                <a:latin typeface="Franklin Gothic Demi Cond" pitchFamily="34" charset="0"/>
              </a:endParaRPr>
            </a:p>
            <a:p>
              <a:pPr algn="ctr"/>
              <a:endParaRPr lang="en-US" b="1" dirty="0">
                <a:solidFill>
                  <a:schemeClr val="bg1"/>
                </a:solidFill>
                <a:latin typeface="Franklin Gothic Demi Cond" pitchFamily="34" charset="0"/>
              </a:endParaRPr>
            </a:p>
            <a:p>
              <a:pPr algn="ctr"/>
              <a:endParaRPr lang="en-US" b="1" dirty="0">
                <a:solidFill>
                  <a:schemeClr val="bg1"/>
                </a:solidFill>
                <a:latin typeface="Franklin Gothic Demi Cond" pitchFamily="34" charset="0"/>
              </a:endParaRPr>
            </a:p>
            <a:p>
              <a:pPr algn="ctr"/>
              <a:endParaRPr lang="en-US" b="1" dirty="0">
                <a:solidFill>
                  <a:schemeClr val="bg1"/>
                </a:solidFill>
                <a:latin typeface="Arial Narrow" pitchFamily="34" charset="0"/>
              </a:endParaRPr>
            </a:p>
            <a:p>
              <a:pPr algn="ctr"/>
              <a:endParaRPr lang="en-US" b="1" dirty="0">
                <a:solidFill>
                  <a:schemeClr val="bg1"/>
                </a:solidFill>
                <a:latin typeface="Arial Narrow" pitchFamily="34" charset="0"/>
              </a:endParaRPr>
            </a:p>
            <a:p>
              <a:pPr algn="ctr"/>
              <a:endParaRPr lang="en-US" b="1" dirty="0">
                <a:solidFill>
                  <a:schemeClr val="bg1"/>
                </a:solidFill>
                <a:latin typeface="Arial Narrow" pitchFamily="34" charset="0"/>
              </a:endParaRP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  <a:t>R. </a:t>
              </a:r>
              <a:r>
                <a:rPr lang="en-US" b="1" dirty="0" err="1">
                  <a:solidFill>
                    <a:schemeClr val="bg1"/>
                  </a:solidFill>
                  <a:latin typeface="Arial Narrow" pitchFamily="34" charset="0"/>
                </a:rPr>
                <a:t>Marselha</a:t>
              </a:r>
              <a: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  <a:t> 183 – Londrina – PR - </a:t>
              </a:r>
              <a:r>
                <a:rPr lang="en-US" b="1" dirty="0" err="1">
                  <a:solidFill>
                    <a:schemeClr val="bg1"/>
                  </a:solidFill>
                  <a:latin typeface="Arial Narrow" pitchFamily="34" charset="0"/>
                </a:rPr>
                <a:t>Brasil</a:t>
              </a:r>
              <a: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  <a:t> - 86041-140 </a:t>
              </a:r>
              <a:r>
                <a:rPr lang="en-US" b="1" dirty="0" err="1">
                  <a:solidFill>
                    <a:schemeClr val="bg1"/>
                  </a:solidFill>
                  <a:latin typeface="Arial Narrow" pitchFamily="34" charset="0"/>
                </a:rPr>
                <a:t>Fone</a:t>
              </a:r>
              <a:r>
                <a:rPr lang="en-US" b="1" dirty="0">
                  <a:solidFill>
                    <a:schemeClr val="bg1"/>
                  </a:solidFill>
                  <a:latin typeface="Arial Narrow" pitchFamily="34" charset="0"/>
                  <a:sym typeface="Wingdings" pitchFamily="2" charset="2"/>
                </a:rPr>
                <a:t>: </a:t>
              </a:r>
              <a:r>
                <a:rPr lang="en-US" b="1" dirty="0" smtClean="0">
                  <a:solidFill>
                    <a:schemeClr val="bg1"/>
                  </a:solidFill>
                  <a:latin typeface="Arial Narrow" pitchFamily="34" charset="0"/>
                  <a:sym typeface="Wingdings" pitchFamily="2" charset="2"/>
                </a:rPr>
                <a:t>43-3371-7769  </a:t>
              </a:r>
              <a:endParaRPr lang="en-US" b="1" dirty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endParaRP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Arial Narrow" pitchFamily="34" charset="0"/>
                  <a:sym typeface="Wingdings" pitchFamily="2" charset="2"/>
                </a:rPr>
                <a:t>Fax: 43-3341-8122      http://www.unopar.br       </a:t>
              </a:r>
              <a:r>
                <a:rPr lang="en-US" b="1" dirty="0" smtClean="0">
                  <a:solidFill>
                    <a:schemeClr val="bg1"/>
                  </a:solidFill>
                  <a:latin typeface="Arial Narrow" pitchFamily="34" charset="0"/>
                  <a:sym typeface="Wingdings" pitchFamily="2" charset="2"/>
                </a:rPr>
                <a:t>diniz@unopar.br</a:t>
              </a:r>
              <a:endParaRPr lang="en-US" sz="28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pic>
          <p:nvPicPr>
            <p:cNvPr id="9" name="Picture 8" descr="logo-unopa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9" y="1879"/>
              <a:ext cx="1134" cy="112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virtual-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620713"/>
            <a:ext cx="7056438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39788" y="6355699"/>
            <a:ext cx="7416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© 2008 – </a:t>
            </a:r>
            <a:r>
              <a:rPr lang="pt-BR" sz="22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Todos os direitos reservados.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geren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171459" y="4500570"/>
            <a:ext cx="3457575" cy="2543175"/>
          </a:xfrm>
          <a:prstGeom prst="rect">
            <a:avLst/>
          </a:prstGeom>
          <a:noFill/>
        </p:spPr>
      </p:pic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6513" y="65081"/>
            <a:ext cx="9180513" cy="1506531"/>
            <a:chOff x="0" y="482"/>
            <a:chExt cx="5511" cy="3430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0" y="636"/>
              <a:ext cx="5511" cy="3276"/>
            </a:xfrm>
            <a:prstGeom prst="roundRect">
              <a:avLst>
                <a:gd name="adj" fmla="val 7315"/>
              </a:avLst>
            </a:prstGeom>
            <a:solidFill>
              <a:srgbClr val="080808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3243" y="482"/>
              <a:ext cx="2268" cy="117"/>
            </a:xfrm>
            <a:prstGeom prst="roundRect">
              <a:avLst>
                <a:gd name="adj" fmla="val 7315"/>
              </a:avLst>
            </a:prstGeom>
            <a:solidFill>
              <a:srgbClr val="080808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3016" y="482"/>
              <a:ext cx="136" cy="117"/>
            </a:xfrm>
            <a:prstGeom prst="roundRect">
              <a:avLst>
                <a:gd name="adj" fmla="val 7315"/>
              </a:avLst>
            </a:prstGeom>
            <a:solidFill>
              <a:srgbClr val="080808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2835" y="482"/>
              <a:ext cx="90" cy="117"/>
            </a:xfrm>
            <a:prstGeom prst="roundRect">
              <a:avLst>
                <a:gd name="adj" fmla="val 7315"/>
              </a:avLst>
            </a:prstGeom>
            <a:solidFill>
              <a:srgbClr val="080808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2699" y="482"/>
              <a:ext cx="53" cy="117"/>
            </a:xfrm>
            <a:prstGeom prst="roundRect">
              <a:avLst>
                <a:gd name="adj" fmla="val 7315"/>
              </a:avLst>
            </a:prstGeom>
            <a:solidFill>
              <a:srgbClr val="080808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2582" y="482"/>
              <a:ext cx="34" cy="117"/>
            </a:xfrm>
            <a:prstGeom prst="roundRect">
              <a:avLst>
                <a:gd name="adj" fmla="val 7315"/>
              </a:avLst>
            </a:prstGeom>
            <a:solidFill>
              <a:srgbClr val="080808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2507" y="482"/>
              <a:ext cx="11" cy="117"/>
            </a:xfrm>
            <a:prstGeom prst="roundRect">
              <a:avLst>
                <a:gd name="adj" fmla="val 7315"/>
              </a:avLst>
            </a:prstGeom>
            <a:solidFill>
              <a:srgbClr val="080808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2064" name="Rectangle 1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UNOPAR E O </a:t>
            </a:r>
            <a:r>
              <a:rPr lang="pt-BR" sz="4000" b="1" dirty="0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SISTEMA DE ENSINO </a:t>
            </a:r>
            <a:r>
              <a:rPr lang="pt-BR" sz="4000" b="1" dirty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PRESENCIAL CONECTADO</a:t>
            </a:r>
            <a:endParaRPr lang="it-IT" sz="4000" b="1" dirty="0">
              <a:ln w="1905"/>
              <a:solidFill>
                <a:schemeClr val="tx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  <a:solidFill>
            <a:srgbClr val="002060">
              <a:alpha val="40000"/>
            </a:srgbClr>
          </a:solidFill>
        </p:spPr>
        <p:txBody>
          <a:bodyPr/>
          <a:lstStyle/>
          <a:p>
            <a:pPr>
              <a:buNone/>
            </a:pPr>
            <a:endParaRPr lang="pt-BR" sz="3000" dirty="0" smtClean="0">
              <a:latin typeface="Arial" charset="0"/>
            </a:endParaRPr>
          </a:p>
          <a:p>
            <a:r>
              <a:rPr lang="pt-BR" sz="3000" dirty="0" smtClean="0">
                <a:latin typeface="Arial" charset="0"/>
              </a:rPr>
              <a:t>UNOPAR</a:t>
            </a:r>
            <a:endParaRPr lang="pt-BR" sz="3000" dirty="0" smtClean="0">
              <a:latin typeface="Arial" charset="0"/>
            </a:endParaRPr>
          </a:p>
          <a:p>
            <a:pPr lvl="1"/>
            <a:r>
              <a:rPr lang="pt-BR" sz="3000" dirty="0" smtClean="0">
                <a:latin typeface="Arial" charset="0"/>
              </a:rPr>
              <a:t>Presencial – </a:t>
            </a:r>
            <a:r>
              <a:rPr lang="pt-BR" sz="3000" dirty="0" smtClean="0">
                <a:latin typeface="Arial" charset="0"/>
              </a:rPr>
              <a:t>38 </a:t>
            </a:r>
            <a:r>
              <a:rPr lang="pt-BR" sz="3000" dirty="0" smtClean="0">
                <a:latin typeface="Arial" charset="0"/>
              </a:rPr>
              <a:t>anos</a:t>
            </a:r>
          </a:p>
          <a:p>
            <a:pPr lvl="1"/>
            <a:r>
              <a:rPr lang="pt-BR" sz="3000" dirty="0" err="1" smtClean="0">
                <a:latin typeface="Arial" charset="0"/>
              </a:rPr>
              <a:t>Ead</a:t>
            </a:r>
            <a:r>
              <a:rPr lang="pt-BR" sz="3000" dirty="0" smtClean="0">
                <a:latin typeface="Arial" charset="0"/>
              </a:rPr>
              <a:t> –</a:t>
            </a:r>
            <a:r>
              <a:rPr lang="pt-BR" sz="3000" dirty="0" smtClean="0">
                <a:latin typeface="Arial" charset="0"/>
              </a:rPr>
              <a:t> 8 </a:t>
            </a:r>
            <a:r>
              <a:rPr lang="pt-BR" sz="3000" dirty="0" smtClean="0">
                <a:latin typeface="Arial" charset="0"/>
              </a:rPr>
              <a:t>anos</a:t>
            </a:r>
          </a:p>
          <a:p>
            <a:pPr lvl="1"/>
            <a:r>
              <a:rPr lang="pt-BR" sz="2400" dirty="0" smtClean="0">
                <a:latin typeface="Arial" charset="0"/>
              </a:rPr>
              <a:t>credenciamento e primeiro  curso ofertado em 2003</a:t>
            </a:r>
          </a:p>
          <a:p>
            <a:pPr lvl="1"/>
            <a:r>
              <a:rPr lang="pt-BR" sz="2400" dirty="0" smtClean="0">
                <a:latin typeface="Arial" charset="0"/>
              </a:rPr>
              <a:t>Recredenciamento em 2006</a:t>
            </a:r>
          </a:p>
          <a:p>
            <a:pPr lvl="1"/>
            <a:r>
              <a:rPr lang="pt-BR" sz="2400" dirty="0" smtClean="0">
                <a:latin typeface="Arial" charset="0"/>
              </a:rPr>
              <a:t>Reconhecimento dos Cursos.</a:t>
            </a:r>
          </a:p>
          <a:p>
            <a:endParaRPr lang="pt-BR" sz="3000" dirty="0"/>
          </a:p>
          <a:p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Configuração para Oferta de Cursos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9895" y="2017457"/>
            <a:ext cx="8730504" cy="4746298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246383" y="6763755"/>
            <a:ext cx="5742828" cy="365125"/>
          </a:xfrm>
        </p:spPr>
        <p:txBody>
          <a:bodyPr/>
          <a:lstStyle/>
          <a:p>
            <a:r>
              <a:rPr lang="en-US" smtClean="0"/>
              <a:t>Diretoria de Acompanhamento dos Polos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74521" y="6763755"/>
            <a:ext cx="609600" cy="365125"/>
          </a:xfrm>
        </p:spPr>
        <p:txBody>
          <a:bodyPr/>
          <a:lstStyle/>
          <a:p>
            <a:fld id="{1F580AD8-14DF-1C4D-B47D-D8406C17895C}" type="slidenum">
              <a:rPr lang="pt-BR" smtClean="0"/>
              <a:pPr/>
              <a:t>3</a:t>
            </a:fld>
            <a:endParaRPr lang="pt-BR"/>
          </a:p>
        </p:txBody>
      </p:sp>
      <p:grpSp>
        <p:nvGrpSpPr>
          <p:cNvPr id="6" name="Grupo 3"/>
          <p:cNvGrpSpPr/>
          <p:nvPr/>
        </p:nvGrpSpPr>
        <p:grpSpPr>
          <a:xfrm>
            <a:off x="2974437" y="2743147"/>
            <a:ext cx="2235200" cy="2235200"/>
            <a:chOff x="2844800" y="1828800"/>
            <a:chExt cx="2235200" cy="2235200"/>
          </a:xfrm>
        </p:grpSpPr>
        <p:sp>
          <p:nvSpPr>
            <p:cNvPr id="39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solidFill>
              <a:srgbClr val="997800"/>
            </a:solidFill>
            <a:ln>
              <a:solidFill>
                <a:srgbClr val="9978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40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marL="0" marR="0" lvl="0" indent="0" algn="ctr" defTabSz="1555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upo 9"/>
          <p:cNvGrpSpPr/>
          <p:nvPr/>
        </p:nvGrpSpPr>
        <p:grpSpPr>
          <a:xfrm rot="20382469">
            <a:off x="4576670" y="3995305"/>
            <a:ext cx="2235200" cy="2235200"/>
            <a:chOff x="2844800" y="1828800"/>
            <a:chExt cx="2235200" cy="2235200"/>
          </a:xfrm>
          <a:solidFill>
            <a:schemeClr val="accent2">
              <a:lumMod val="75000"/>
            </a:schemeClr>
          </a:solidFill>
        </p:grpSpPr>
        <p:sp>
          <p:nvSpPr>
            <p:cNvPr id="45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46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marL="0" marR="0" lvl="0" indent="0" algn="ctr" defTabSz="1555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5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upo 15"/>
          <p:cNvGrpSpPr/>
          <p:nvPr/>
        </p:nvGrpSpPr>
        <p:grpSpPr>
          <a:xfrm rot="20315018">
            <a:off x="1437550" y="1357603"/>
            <a:ext cx="2235200" cy="2235200"/>
            <a:chOff x="2844800" y="1828800"/>
            <a:chExt cx="2235200" cy="2235200"/>
          </a:xfrm>
          <a:solidFill>
            <a:schemeClr val="accent2">
              <a:lumMod val="75000"/>
            </a:schemeClr>
          </a:solidFill>
        </p:grpSpPr>
        <p:sp>
          <p:nvSpPr>
            <p:cNvPr id="51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>
                <a:gd name="adj1" fmla="val 10300"/>
                <a:gd name="adj2" fmla="val 1763"/>
              </a:avLst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52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marL="0" marR="0" lvl="0" indent="0" algn="ctr" defTabSz="1555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5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3512403" y="3583559"/>
            <a:ext cx="123120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914400"/>
            <a:r>
              <a:rPr lang="pt-BR" sz="2800" b="1" cap="all" dirty="0" smtClean="0">
                <a:ln/>
                <a:solidFill>
                  <a:srgbClr val="EEECE1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 Narrow"/>
                <a:cs typeface="Arial Narrow"/>
              </a:rPr>
              <a:t>ALUNO</a:t>
            </a:r>
            <a:endParaRPr lang="pt-BR" sz="2800" b="1" cap="all" dirty="0">
              <a:ln/>
              <a:solidFill>
                <a:srgbClr val="EEECE1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 Narrow"/>
              <a:cs typeface="Arial Narrow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615020" y="2243616"/>
            <a:ext cx="1901282" cy="49244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914400"/>
            <a:r>
              <a:rPr lang="pt-BR" sz="2600" b="1" cap="all" dirty="0" smtClean="0">
                <a:ln/>
                <a:solidFill>
                  <a:srgbClr val="EEECE1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 Narrow"/>
                <a:cs typeface="Arial Narrow"/>
              </a:rPr>
              <a:t>PROFESSOR</a:t>
            </a:r>
            <a:endParaRPr lang="pt-BR" sz="2600" b="1" cap="all" dirty="0">
              <a:ln/>
              <a:solidFill>
                <a:srgbClr val="EEECE1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 Narrow"/>
              <a:cs typeface="Arial Narrow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092410" y="4461281"/>
            <a:ext cx="1197764" cy="138499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defTabSz="914400"/>
            <a:r>
              <a:rPr lang="pt-BR" sz="2800" b="1" cap="all" dirty="0" smtClean="0">
                <a:ln/>
                <a:solidFill>
                  <a:srgbClr val="EEECE1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 Narrow"/>
                <a:cs typeface="Arial Narrow"/>
              </a:rPr>
              <a:t>TUTOR</a:t>
            </a:r>
          </a:p>
          <a:p>
            <a:pPr algn="ctr" defTabSz="914400"/>
            <a:r>
              <a:rPr lang="pt-BR" sz="2800" b="1" cap="all" dirty="0" smtClean="0">
                <a:ln/>
                <a:solidFill>
                  <a:srgbClr val="EEECE1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 Narrow"/>
                <a:cs typeface="Arial Narrow"/>
              </a:rPr>
              <a:t>De</a:t>
            </a:r>
          </a:p>
          <a:p>
            <a:pPr algn="ctr" defTabSz="914400"/>
            <a:r>
              <a:rPr lang="pt-BR" sz="2800" b="1" cap="all" dirty="0" smtClean="0">
                <a:ln/>
                <a:solidFill>
                  <a:srgbClr val="EEECE1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 Narrow"/>
                <a:cs typeface="Arial Narrow"/>
              </a:rPr>
              <a:t>Sala</a:t>
            </a:r>
            <a:endParaRPr lang="pt-BR" sz="2800" b="1" cap="all" dirty="0">
              <a:ln/>
              <a:solidFill>
                <a:srgbClr val="EEECE1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 Narrow"/>
              <a:cs typeface="Arial Narrow"/>
            </a:endParaRPr>
          </a:p>
        </p:txBody>
      </p:sp>
      <p:grpSp>
        <p:nvGrpSpPr>
          <p:cNvPr id="9" name="Grupo 3"/>
          <p:cNvGrpSpPr/>
          <p:nvPr/>
        </p:nvGrpSpPr>
        <p:grpSpPr>
          <a:xfrm rot="21154511">
            <a:off x="6141277" y="2633387"/>
            <a:ext cx="2235200" cy="2235200"/>
            <a:chOff x="2844800" y="1828800"/>
            <a:chExt cx="2235200" cy="2235200"/>
          </a:xfrm>
        </p:grpSpPr>
        <p:sp>
          <p:nvSpPr>
            <p:cNvPr id="59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60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marL="0" marR="0" lvl="0" indent="0" algn="ctr" defTabSz="1555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723200" y="3488214"/>
            <a:ext cx="101922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914400"/>
            <a:r>
              <a:rPr lang="pt-BR" sz="2800" b="1" cap="all" dirty="0" smtClean="0">
                <a:ln/>
                <a:solidFill>
                  <a:srgbClr val="EEECE1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 Narrow"/>
                <a:cs typeface="Arial Narrow"/>
              </a:rPr>
              <a:t>POLO</a:t>
            </a:r>
            <a:endParaRPr lang="pt-BR" sz="2800" b="1" cap="all" dirty="0">
              <a:ln/>
              <a:solidFill>
                <a:srgbClr val="EEECE1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 Narrow"/>
              <a:cs typeface="Arial Narrow"/>
            </a:endParaRPr>
          </a:p>
        </p:txBody>
      </p:sp>
      <p:grpSp>
        <p:nvGrpSpPr>
          <p:cNvPr id="10" name="Grupo 3"/>
          <p:cNvGrpSpPr/>
          <p:nvPr/>
        </p:nvGrpSpPr>
        <p:grpSpPr>
          <a:xfrm>
            <a:off x="-192096" y="2695168"/>
            <a:ext cx="2235200" cy="2235200"/>
            <a:chOff x="2844800" y="1828800"/>
            <a:chExt cx="2235200" cy="2235200"/>
          </a:xfrm>
          <a:solidFill>
            <a:srgbClr val="000090"/>
          </a:solidFill>
        </p:grpSpPr>
        <p:sp>
          <p:nvSpPr>
            <p:cNvPr id="63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64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marL="0" marR="0" lvl="0" indent="0" algn="ctr" defTabSz="1555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17435" y="3535580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914400"/>
            <a:r>
              <a:rPr lang="pt-BR" sz="2800" b="1" cap="all" dirty="0" smtClean="0">
                <a:ln/>
                <a:solidFill>
                  <a:srgbClr val="EEECE1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 Narrow"/>
                <a:cs typeface="Arial Narrow"/>
              </a:rPr>
              <a:t>UNOPAR</a:t>
            </a:r>
            <a:endParaRPr lang="pt-BR" sz="2800" b="1" cap="all" dirty="0">
              <a:ln/>
              <a:solidFill>
                <a:srgbClr val="EEECE1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3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5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7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15"/>
          <p:cNvGrpSpPr/>
          <p:nvPr/>
        </p:nvGrpSpPr>
        <p:grpSpPr>
          <a:xfrm rot="21213415">
            <a:off x="-1364020" y="4407082"/>
            <a:ext cx="2235200" cy="2235200"/>
            <a:chOff x="2844800" y="1828800"/>
            <a:chExt cx="2235200" cy="2235200"/>
          </a:xfrm>
          <a:solidFill>
            <a:schemeClr val="accent5">
              <a:lumMod val="75000"/>
            </a:schemeClr>
          </a:solidFill>
        </p:grpSpPr>
        <p:sp>
          <p:nvSpPr>
            <p:cNvPr id="83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>
                <a:gd name="adj1" fmla="val 10300"/>
                <a:gd name="adj2" fmla="val 1763"/>
              </a:avLst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84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marL="0" marR="0" lvl="0" indent="0" algn="ctr" defTabSz="1555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5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Configuração para Oferta de Cursos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9895" y="2017457"/>
            <a:ext cx="8730504" cy="4746298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246383" y="6763755"/>
            <a:ext cx="5742828" cy="365125"/>
          </a:xfrm>
        </p:spPr>
        <p:txBody>
          <a:bodyPr/>
          <a:lstStyle/>
          <a:p>
            <a:r>
              <a:rPr lang="en-US" smtClean="0"/>
              <a:t>Diretoria de Acompanhamento dos Polos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74521" y="6763755"/>
            <a:ext cx="609600" cy="365125"/>
          </a:xfrm>
        </p:spPr>
        <p:txBody>
          <a:bodyPr/>
          <a:lstStyle/>
          <a:p>
            <a:fld id="{1F580AD8-14DF-1C4D-B47D-D8406C17895C}" type="slidenum">
              <a:rPr lang="pt-BR" smtClean="0"/>
              <a:pPr/>
              <a:t>4</a:t>
            </a:fld>
            <a:endParaRPr lang="pt-BR"/>
          </a:p>
        </p:txBody>
      </p:sp>
      <p:grpSp>
        <p:nvGrpSpPr>
          <p:cNvPr id="7" name="Grupo 3"/>
          <p:cNvGrpSpPr/>
          <p:nvPr/>
        </p:nvGrpSpPr>
        <p:grpSpPr>
          <a:xfrm>
            <a:off x="2974437" y="2743147"/>
            <a:ext cx="2235200" cy="2235200"/>
            <a:chOff x="2844800" y="1828800"/>
            <a:chExt cx="2235200" cy="2235200"/>
          </a:xfrm>
          <a:solidFill>
            <a:srgbClr val="997800"/>
          </a:solidFill>
        </p:grpSpPr>
        <p:sp>
          <p:nvSpPr>
            <p:cNvPr id="39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40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marL="0" marR="0" lvl="0" indent="0" algn="ctr" defTabSz="1555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upo 6"/>
          <p:cNvGrpSpPr/>
          <p:nvPr/>
        </p:nvGrpSpPr>
        <p:grpSpPr>
          <a:xfrm rot="20605659">
            <a:off x="4539359" y="1305224"/>
            <a:ext cx="2235200" cy="2235200"/>
            <a:chOff x="2879904" y="1807516"/>
            <a:chExt cx="2235200" cy="2235200"/>
          </a:xfrm>
          <a:solidFill>
            <a:srgbClr val="644B16"/>
          </a:solidFill>
        </p:grpSpPr>
        <p:sp>
          <p:nvSpPr>
            <p:cNvPr id="42" name=" 3"/>
            <p:cNvSpPr/>
            <p:nvPr/>
          </p:nvSpPr>
          <p:spPr>
            <a:xfrm>
              <a:off x="2879904" y="1807516"/>
              <a:ext cx="2235200" cy="2235200"/>
            </a:xfrm>
            <a:prstGeom prst="gear9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43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marL="0" marR="0" lvl="0" indent="0" algn="ctr" defTabSz="1555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5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upo 9"/>
          <p:cNvGrpSpPr/>
          <p:nvPr/>
        </p:nvGrpSpPr>
        <p:grpSpPr>
          <a:xfrm rot="20382469">
            <a:off x="4576670" y="3995305"/>
            <a:ext cx="2235200" cy="2235200"/>
            <a:chOff x="2844800" y="1828800"/>
            <a:chExt cx="2235200" cy="2235200"/>
          </a:xfrm>
          <a:solidFill>
            <a:srgbClr val="FF6600"/>
          </a:solidFill>
        </p:grpSpPr>
        <p:sp>
          <p:nvSpPr>
            <p:cNvPr id="45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46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marL="0" marR="0" lvl="0" indent="0" algn="ctr" defTabSz="1555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5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upo 12"/>
          <p:cNvGrpSpPr/>
          <p:nvPr/>
        </p:nvGrpSpPr>
        <p:grpSpPr>
          <a:xfrm rot="20294960">
            <a:off x="1361390" y="3991246"/>
            <a:ext cx="2235200" cy="2235200"/>
            <a:chOff x="2844800" y="1828800"/>
            <a:chExt cx="2235200" cy="2235200"/>
          </a:xfrm>
          <a:solidFill>
            <a:srgbClr val="644B16"/>
          </a:solidFill>
        </p:grpSpPr>
        <p:sp>
          <p:nvSpPr>
            <p:cNvPr id="48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49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marL="0" marR="0" lvl="0" indent="0" algn="ctr" defTabSz="1555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5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upo 15"/>
          <p:cNvGrpSpPr/>
          <p:nvPr/>
        </p:nvGrpSpPr>
        <p:grpSpPr>
          <a:xfrm rot="20315018">
            <a:off x="1437550" y="1357603"/>
            <a:ext cx="2235200" cy="2235200"/>
            <a:chOff x="2844800" y="1828800"/>
            <a:chExt cx="2235200" cy="2235200"/>
          </a:xfrm>
          <a:solidFill>
            <a:schemeClr val="accent4">
              <a:lumMod val="50000"/>
            </a:schemeClr>
          </a:solidFill>
        </p:grpSpPr>
        <p:sp>
          <p:nvSpPr>
            <p:cNvPr id="51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>
                <a:gd name="adj1" fmla="val 10300"/>
                <a:gd name="adj2" fmla="val 1763"/>
              </a:avLst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52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marL="0" marR="0" lvl="0" indent="0" algn="ctr" defTabSz="1555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5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3512403" y="3583559"/>
            <a:ext cx="123120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914400"/>
            <a:r>
              <a:rPr lang="pt-BR" sz="2800" b="1" cap="all" dirty="0" smtClean="0">
                <a:ln/>
                <a:solidFill>
                  <a:srgbClr val="EEECE1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 Narrow"/>
                <a:cs typeface="Arial Narrow"/>
              </a:rPr>
              <a:t>ALUNO</a:t>
            </a:r>
            <a:endParaRPr lang="pt-BR" sz="2800" b="1" cap="all" dirty="0">
              <a:ln/>
              <a:solidFill>
                <a:srgbClr val="EEECE1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 Narrow"/>
              <a:cs typeface="Arial Narrow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989793" y="1954873"/>
            <a:ext cx="1362347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defTabSz="914400"/>
            <a:r>
              <a:rPr lang="pt-BR" sz="2800" b="1" cap="all" dirty="0" smtClean="0">
                <a:ln/>
                <a:solidFill>
                  <a:srgbClr val="EEECE1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 Narrow"/>
                <a:cs typeface="Arial Narrow"/>
              </a:rPr>
              <a:t>COORD.</a:t>
            </a:r>
          </a:p>
          <a:p>
            <a:pPr algn="ctr" defTabSz="914400"/>
            <a:r>
              <a:rPr lang="pt-BR" sz="2800" b="1" cap="all" dirty="0" smtClean="0">
                <a:ln/>
                <a:solidFill>
                  <a:srgbClr val="EEECE1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 Narrow"/>
                <a:cs typeface="Arial Narrow"/>
              </a:rPr>
              <a:t>POLO</a:t>
            </a:r>
            <a:endParaRPr lang="pt-BR" sz="2800" b="1" cap="all" dirty="0">
              <a:ln/>
              <a:solidFill>
                <a:srgbClr val="EEECE1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 Narrow"/>
              <a:cs typeface="Arial Narrow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615020" y="2243616"/>
            <a:ext cx="1901282" cy="49244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914400"/>
            <a:r>
              <a:rPr lang="pt-BR" sz="2600" b="1" cap="all" dirty="0" smtClean="0">
                <a:ln/>
                <a:solidFill>
                  <a:srgbClr val="EEECE1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 Narrow"/>
                <a:cs typeface="Arial Narrow"/>
              </a:rPr>
              <a:t>PROFESSOR</a:t>
            </a:r>
            <a:endParaRPr lang="pt-BR" sz="2600" b="1" cap="all" dirty="0">
              <a:ln/>
              <a:solidFill>
                <a:srgbClr val="EEECE1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 Narrow"/>
              <a:cs typeface="Arial Narrow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70955" y="4647520"/>
            <a:ext cx="1804011" cy="8771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defTabSz="914400"/>
            <a:r>
              <a:rPr lang="pt-BR" sz="2800" b="1" cap="all" dirty="0" smtClean="0">
                <a:ln/>
                <a:solidFill>
                  <a:srgbClr val="EEECE1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 Narrow"/>
                <a:cs typeface="Arial Narrow"/>
              </a:rPr>
              <a:t>TUTOR</a:t>
            </a:r>
          </a:p>
          <a:p>
            <a:pPr algn="ctr" defTabSz="914400"/>
            <a:r>
              <a:rPr lang="pt-BR" sz="2300" b="1" cap="all" dirty="0" err="1" smtClean="0">
                <a:ln/>
                <a:solidFill>
                  <a:srgbClr val="EEECE1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 Narrow"/>
                <a:cs typeface="Arial Narrow"/>
              </a:rPr>
              <a:t>ElETRÔNICO</a:t>
            </a:r>
            <a:endParaRPr lang="pt-BR" sz="2300" b="1" cap="all" dirty="0">
              <a:ln/>
              <a:solidFill>
                <a:srgbClr val="EEECE1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 Narrow"/>
              <a:cs typeface="Arial Narrow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092410" y="4461281"/>
            <a:ext cx="1197764" cy="138499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defTabSz="914400"/>
            <a:r>
              <a:rPr lang="pt-BR" sz="2800" b="1" cap="all" dirty="0" smtClean="0">
                <a:ln/>
                <a:solidFill>
                  <a:srgbClr val="EEECE1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 Narrow"/>
                <a:cs typeface="Arial Narrow"/>
              </a:rPr>
              <a:t>TUTOR</a:t>
            </a:r>
          </a:p>
          <a:p>
            <a:pPr algn="ctr" defTabSz="914400"/>
            <a:r>
              <a:rPr lang="pt-BR" sz="2800" b="1" cap="all" dirty="0" smtClean="0">
                <a:ln/>
                <a:solidFill>
                  <a:srgbClr val="EEECE1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 Narrow"/>
                <a:cs typeface="Arial Narrow"/>
              </a:rPr>
              <a:t>De</a:t>
            </a:r>
          </a:p>
          <a:p>
            <a:pPr algn="ctr" defTabSz="914400"/>
            <a:r>
              <a:rPr lang="pt-BR" sz="2800" b="1" cap="all" dirty="0" smtClean="0">
                <a:ln/>
                <a:solidFill>
                  <a:srgbClr val="EEECE1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 Narrow"/>
                <a:cs typeface="Arial Narrow"/>
              </a:rPr>
              <a:t>Sala</a:t>
            </a:r>
            <a:endParaRPr lang="pt-BR" sz="2800" b="1" cap="all" dirty="0">
              <a:ln/>
              <a:solidFill>
                <a:srgbClr val="EEECE1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 Narrow"/>
              <a:cs typeface="Arial Narrow"/>
            </a:endParaRPr>
          </a:p>
        </p:txBody>
      </p:sp>
      <p:grpSp>
        <p:nvGrpSpPr>
          <p:cNvPr id="12" name="Grupo 3"/>
          <p:cNvGrpSpPr/>
          <p:nvPr/>
        </p:nvGrpSpPr>
        <p:grpSpPr>
          <a:xfrm rot="21154511">
            <a:off x="6141277" y="2633387"/>
            <a:ext cx="2235200" cy="2235200"/>
            <a:chOff x="2844800" y="1828800"/>
            <a:chExt cx="2235200" cy="2235200"/>
          </a:xfrm>
          <a:solidFill>
            <a:schemeClr val="accent3">
              <a:lumMod val="75000"/>
            </a:schemeClr>
          </a:solidFill>
        </p:grpSpPr>
        <p:sp>
          <p:nvSpPr>
            <p:cNvPr id="59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60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marL="0" marR="0" lvl="0" indent="0" algn="ctr" defTabSz="1555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723200" y="3488214"/>
            <a:ext cx="101922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914400"/>
            <a:r>
              <a:rPr lang="pt-BR" sz="2800" b="1" cap="all" dirty="0" smtClean="0">
                <a:ln/>
                <a:solidFill>
                  <a:srgbClr val="EEECE1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 Narrow"/>
                <a:cs typeface="Arial Narrow"/>
              </a:rPr>
              <a:t>POLO</a:t>
            </a:r>
            <a:endParaRPr lang="pt-BR" sz="2800" b="1" cap="all" dirty="0">
              <a:ln/>
              <a:solidFill>
                <a:srgbClr val="EEECE1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 Narrow"/>
              <a:cs typeface="Arial Narrow"/>
            </a:endParaRPr>
          </a:p>
        </p:txBody>
      </p:sp>
      <p:grpSp>
        <p:nvGrpSpPr>
          <p:cNvPr id="13" name="Grupo 3"/>
          <p:cNvGrpSpPr/>
          <p:nvPr/>
        </p:nvGrpSpPr>
        <p:grpSpPr>
          <a:xfrm>
            <a:off x="-192096" y="2695168"/>
            <a:ext cx="2235200" cy="2235200"/>
            <a:chOff x="2844800" y="1828800"/>
            <a:chExt cx="2235200" cy="2235200"/>
          </a:xfrm>
          <a:solidFill>
            <a:srgbClr val="000090"/>
          </a:solidFill>
        </p:grpSpPr>
        <p:sp>
          <p:nvSpPr>
            <p:cNvPr id="63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64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marL="0" marR="0" lvl="0" indent="0" algn="ctr" defTabSz="1555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17435" y="3535580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914400"/>
            <a:r>
              <a:rPr lang="pt-BR" sz="2800" b="1" cap="all" dirty="0" smtClean="0">
                <a:ln/>
                <a:solidFill>
                  <a:srgbClr val="EEECE1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 Narrow"/>
                <a:cs typeface="Arial Narrow"/>
              </a:rPr>
              <a:t>UNOPAR</a:t>
            </a:r>
            <a:endParaRPr lang="pt-BR" sz="2800" b="1" cap="all" dirty="0">
              <a:ln/>
              <a:solidFill>
                <a:srgbClr val="EEECE1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 Narrow"/>
              <a:cs typeface="Arial Narrow"/>
            </a:endParaRPr>
          </a:p>
        </p:txBody>
      </p:sp>
      <p:grpSp>
        <p:nvGrpSpPr>
          <p:cNvPr id="14" name="Grupo 3"/>
          <p:cNvGrpSpPr/>
          <p:nvPr/>
        </p:nvGrpSpPr>
        <p:grpSpPr>
          <a:xfrm>
            <a:off x="2971177" y="5317175"/>
            <a:ext cx="2235200" cy="2235200"/>
            <a:chOff x="2844800" y="1828800"/>
            <a:chExt cx="2235200" cy="2235200"/>
          </a:xfrm>
        </p:grpSpPr>
        <p:sp>
          <p:nvSpPr>
            <p:cNvPr id="67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68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marL="0" marR="0" lvl="0" indent="0" algn="ctr" defTabSz="1555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3348086" y="6141307"/>
            <a:ext cx="149271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defTabSz="914400"/>
            <a:r>
              <a:rPr lang="pt-BR" sz="2800" b="1" cap="all" dirty="0" smtClean="0">
                <a:ln/>
                <a:solidFill>
                  <a:srgbClr val="EEECE1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 Narrow"/>
                <a:cs typeface="Arial Narrow"/>
              </a:rPr>
              <a:t>SISTEMA</a:t>
            </a:r>
          </a:p>
        </p:txBody>
      </p:sp>
      <p:grpSp>
        <p:nvGrpSpPr>
          <p:cNvPr id="15" name="Grupo 15"/>
          <p:cNvGrpSpPr/>
          <p:nvPr/>
        </p:nvGrpSpPr>
        <p:grpSpPr>
          <a:xfrm rot="21213415">
            <a:off x="-2021710" y="1764405"/>
            <a:ext cx="2235200" cy="2235200"/>
            <a:chOff x="2844800" y="1828800"/>
            <a:chExt cx="2235200" cy="2235200"/>
          </a:xfrm>
        </p:grpSpPr>
        <p:sp>
          <p:nvSpPr>
            <p:cNvPr id="71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>
                <a:gd name="adj1" fmla="val 10300"/>
                <a:gd name="adj2" fmla="val 1763"/>
              </a:avLst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72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marL="0" marR="0" lvl="0" indent="0" algn="ctr" defTabSz="1555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5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-94410" y="5237138"/>
            <a:ext cx="792091" cy="49244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914400"/>
            <a:r>
              <a:rPr lang="pt-BR" sz="2600" b="1" cap="all" dirty="0" smtClean="0">
                <a:ln/>
                <a:solidFill>
                  <a:srgbClr val="EEECE1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 Narrow"/>
                <a:cs typeface="Arial Narrow"/>
              </a:rPr>
              <a:t>MEC</a:t>
            </a:r>
            <a:endParaRPr lang="pt-BR" sz="2600" b="1" cap="all" dirty="0">
              <a:ln/>
              <a:solidFill>
                <a:srgbClr val="EEECE1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 Narrow"/>
              <a:cs typeface="Arial Narrow"/>
            </a:endParaRPr>
          </a:p>
        </p:txBody>
      </p:sp>
      <p:grpSp>
        <p:nvGrpSpPr>
          <p:cNvPr id="16" name="Grupo 9"/>
          <p:cNvGrpSpPr/>
          <p:nvPr/>
        </p:nvGrpSpPr>
        <p:grpSpPr>
          <a:xfrm rot="20382469">
            <a:off x="7041430" y="772154"/>
            <a:ext cx="2235200" cy="2235200"/>
            <a:chOff x="2844800" y="1828800"/>
            <a:chExt cx="2235200" cy="2235200"/>
          </a:xfrm>
          <a:solidFill>
            <a:schemeClr val="accent5">
              <a:lumMod val="75000"/>
            </a:schemeClr>
          </a:solidFill>
        </p:grpSpPr>
        <p:sp>
          <p:nvSpPr>
            <p:cNvPr id="75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76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marL="0" marR="0" lvl="0" indent="0" algn="ctr" defTabSz="1555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5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7227279" y="1531170"/>
            <a:ext cx="192267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defTabSz="914400"/>
            <a:r>
              <a:rPr lang="pt-BR" sz="2400" b="1" cap="all" dirty="0" smtClean="0">
                <a:ln/>
                <a:solidFill>
                  <a:srgbClr val="EEECE1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 Narrow"/>
                <a:cs typeface="Arial Narrow"/>
              </a:rPr>
              <a:t>COMUNIDADE</a:t>
            </a:r>
          </a:p>
          <a:p>
            <a:pPr algn="ctr" defTabSz="914400"/>
            <a:r>
              <a:rPr lang="pt-BR" sz="2400" b="1" cap="all" dirty="0" smtClean="0">
                <a:ln/>
                <a:solidFill>
                  <a:srgbClr val="EEECE1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 Narrow"/>
                <a:cs typeface="Arial Narrow"/>
              </a:rPr>
              <a:t>LOCAL</a:t>
            </a:r>
            <a:endParaRPr lang="pt-BR" sz="2400" b="1" cap="all" dirty="0">
              <a:ln/>
              <a:solidFill>
                <a:srgbClr val="EEECE1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9"/>
          <p:cNvGrpSpPr/>
          <p:nvPr/>
        </p:nvGrpSpPr>
        <p:grpSpPr>
          <a:xfrm rot="20382469">
            <a:off x="3092533" y="4442150"/>
            <a:ext cx="2235200" cy="2235200"/>
            <a:chOff x="2844800" y="1828800"/>
            <a:chExt cx="2235200" cy="2235200"/>
          </a:xfrm>
          <a:solidFill>
            <a:schemeClr val="accent2">
              <a:lumMod val="75000"/>
            </a:schemeClr>
          </a:solidFill>
        </p:grpSpPr>
        <p:sp>
          <p:nvSpPr>
            <p:cNvPr id="23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24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marL="0" marR="0" lvl="0" indent="0" algn="ctr" defTabSz="1555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5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5928" y="62753"/>
            <a:ext cx="8521806" cy="1283167"/>
          </a:xfrm>
        </p:spPr>
        <p:txBody>
          <a:bodyPr/>
          <a:lstStyle/>
          <a:p>
            <a:r>
              <a:rPr lang="pt-BR" sz="5400" dirty="0" smtClean="0">
                <a:latin typeface="Arial Narrow"/>
                <a:cs typeface="Arial Narrow"/>
              </a:rPr>
              <a:t>Polo de Apoio Presencial</a:t>
            </a:r>
            <a:endParaRPr lang="pt-BR" sz="5400" dirty="0">
              <a:latin typeface="Arial Narrow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0AD8-14DF-1C4D-B47D-D8406C17895C}" type="slidenum">
              <a:rPr lang="pt-BR" smtClean="0"/>
              <a:pPr/>
              <a:t>5</a:t>
            </a:fld>
            <a:endParaRPr lang="pt-BR"/>
          </a:p>
        </p:txBody>
      </p:sp>
      <p:grpSp>
        <p:nvGrpSpPr>
          <p:cNvPr id="5" name="Grupo 3"/>
          <p:cNvGrpSpPr/>
          <p:nvPr/>
        </p:nvGrpSpPr>
        <p:grpSpPr>
          <a:xfrm rot="762594">
            <a:off x="6801348" y="2683139"/>
            <a:ext cx="2235200" cy="2235200"/>
            <a:chOff x="2860682" y="1825218"/>
            <a:chExt cx="2235200" cy="2235200"/>
          </a:xfrm>
          <a:solidFill>
            <a:schemeClr val="accent4">
              <a:lumMod val="75000"/>
            </a:schemeClr>
          </a:solidFill>
        </p:grpSpPr>
        <p:sp>
          <p:nvSpPr>
            <p:cNvPr id="6" name=" 3"/>
            <p:cNvSpPr/>
            <p:nvPr/>
          </p:nvSpPr>
          <p:spPr>
            <a:xfrm>
              <a:off x="2860682" y="1825218"/>
              <a:ext cx="2235200" cy="2235200"/>
            </a:xfrm>
            <a:prstGeom prst="gear9">
              <a:avLst/>
            </a:prstGeom>
            <a:grpFill/>
            <a:ln>
              <a:solidFill>
                <a:srgbClr val="9978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7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marL="0" marR="0" lvl="0" indent="0" algn="ctr" defTabSz="1555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upo 15"/>
          <p:cNvGrpSpPr/>
          <p:nvPr/>
        </p:nvGrpSpPr>
        <p:grpSpPr>
          <a:xfrm rot="20315018">
            <a:off x="2011777" y="2169112"/>
            <a:ext cx="2235200" cy="2235200"/>
            <a:chOff x="2844800" y="1828800"/>
            <a:chExt cx="2235200" cy="2235200"/>
          </a:xfrm>
          <a:solidFill>
            <a:schemeClr val="accent2">
              <a:lumMod val="75000"/>
            </a:schemeClr>
          </a:solidFill>
        </p:grpSpPr>
        <p:sp>
          <p:nvSpPr>
            <p:cNvPr id="9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>
                <a:gd name="adj1" fmla="val 10300"/>
                <a:gd name="adj2" fmla="val 1763"/>
              </a:avLst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10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marL="0" marR="0" lvl="0" indent="0" algn="ctr" defTabSz="1555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5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068352" y="3567730"/>
            <a:ext cx="1717537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914400"/>
            <a:r>
              <a:rPr lang="pt-BR" sz="2400" b="1" cap="all" dirty="0" smtClean="0">
                <a:ln/>
                <a:solidFill>
                  <a:srgbClr val="EEECE1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 Narrow"/>
                <a:cs typeface="Arial Narrow"/>
              </a:rPr>
              <a:t>BIBLIOTECA</a:t>
            </a:r>
            <a:endParaRPr lang="pt-BR" sz="2400" b="1" cap="all" dirty="0">
              <a:ln/>
              <a:solidFill>
                <a:srgbClr val="EEECE1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 Narrow"/>
              <a:cs typeface="Arial Narrow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5528" y="3103965"/>
            <a:ext cx="1878464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914400"/>
            <a:r>
              <a:rPr lang="pt-BR" sz="2000" b="1" cap="all" dirty="0" smtClean="0">
                <a:ln/>
                <a:solidFill>
                  <a:srgbClr val="EEECE1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 Narrow"/>
                <a:cs typeface="Arial Narrow"/>
              </a:rPr>
              <a:t>COORDENADOR</a:t>
            </a:r>
            <a:endParaRPr lang="pt-BR" sz="2000" b="1" cap="all" dirty="0">
              <a:ln/>
              <a:solidFill>
                <a:srgbClr val="EEECE1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 Narrow"/>
              <a:cs typeface="Arial Narro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3585" y="4926985"/>
            <a:ext cx="1197764" cy="138499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defTabSz="914400"/>
            <a:r>
              <a:rPr lang="pt-BR" sz="2800" b="1" cap="all" dirty="0" smtClean="0">
                <a:ln/>
                <a:solidFill>
                  <a:srgbClr val="EEECE1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 Narrow"/>
                <a:cs typeface="Arial Narrow"/>
              </a:rPr>
              <a:t>TUTOR</a:t>
            </a:r>
          </a:p>
          <a:p>
            <a:pPr algn="ctr" defTabSz="914400"/>
            <a:r>
              <a:rPr lang="pt-BR" sz="2800" b="1" cap="all" dirty="0" smtClean="0">
                <a:ln/>
                <a:solidFill>
                  <a:srgbClr val="EEECE1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 Narrow"/>
                <a:cs typeface="Arial Narrow"/>
              </a:rPr>
              <a:t>De</a:t>
            </a:r>
          </a:p>
          <a:p>
            <a:pPr algn="ctr" defTabSz="914400"/>
            <a:r>
              <a:rPr lang="pt-BR" sz="2800" b="1" cap="all" dirty="0" smtClean="0">
                <a:ln/>
                <a:solidFill>
                  <a:srgbClr val="EEECE1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 Narrow"/>
                <a:cs typeface="Arial Narrow"/>
              </a:rPr>
              <a:t>Sala</a:t>
            </a:r>
            <a:endParaRPr lang="pt-BR" sz="2800" b="1" cap="all" dirty="0">
              <a:ln/>
              <a:solidFill>
                <a:srgbClr val="EEECE1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 Narrow"/>
              <a:cs typeface="Arial Narrow"/>
            </a:endParaRPr>
          </a:p>
        </p:txBody>
      </p:sp>
      <p:grpSp>
        <p:nvGrpSpPr>
          <p:cNvPr id="14" name="Grupo 3"/>
          <p:cNvGrpSpPr/>
          <p:nvPr/>
        </p:nvGrpSpPr>
        <p:grpSpPr>
          <a:xfrm rot="21154511">
            <a:off x="4019625" y="2633388"/>
            <a:ext cx="2235200" cy="2235200"/>
            <a:chOff x="2844800" y="1828800"/>
            <a:chExt cx="2235200" cy="2235200"/>
          </a:xfrm>
        </p:grpSpPr>
        <p:sp>
          <p:nvSpPr>
            <p:cNvPr id="15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16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marL="0" marR="0" lvl="0" indent="0" algn="ctr" defTabSz="1555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577892" y="3535580"/>
            <a:ext cx="101922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914400"/>
            <a:r>
              <a:rPr lang="pt-BR" sz="2800" b="1" cap="all" dirty="0" smtClean="0">
                <a:ln/>
                <a:solidFill>
                  <a:srgbClr val="EEECE1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 Narrow"/>
                <a:cs typeface="Arial Narrow"/>
              </a:rPr>
              <a:t>POLO</a:t>
            </a:r>
            <a:endParaRPr lang="pt-BR" sz="2800" b="1" cap="all" dirty="0">
              <a:ln/>
              <a:solidFill>
                <a:srgbClr val="EEECE1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 Narrow"/>
              <a:cs typeface="Arial Narrow"/>
            </a:endParaRPr>
          </a:p>
        </p:txBody>
      </p:sp>
      <p:grpSp>
        <p:nvGrpSpPr>
          <p:cNvPr id="18" name="Grupo 15"/>
          <p:cNvGrpSpPr/>
          <p:nvPr/>
        </p:nvGrpSpPr>
        <p:grpSpPr>
          <a:xfrm rot="20315018">
            <a:off x="5429945" y="1112235"/>
            <a:ext cx="2235200" cy="2235200"/>
            <a:chOff x="2844800" y="1828800"/>
            <a:chExt cx="2235200" cy="2235200"/>
          </a:xfrm>
          <a:solidFill>
            <a:schemeClr val="accent4">
              <a:lumMod val="75000"/>
            </a:schemeClr>
          </a:solidFill>
        </p:grpSpPr>
        <p:sp>
          <p:nvSpPr>
            <p:cNvPr id="26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>
                <a:gd name="adj1" fmla="val 10300"/>
                <a:gd name="adj2" fmla="val 1763"/>
              </a:avLst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27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marL="0" marR="0" lvl="0" indent="0" algn="ctr" defTabSz="1555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5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656258" y="2014528"/>
            <a:ext cx="179703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914400"/>
            <a:r>
              <a:rPr lang="pt-BR" sz="2400" b="1" cap="all" dirty="0" smtClean="0">
                <a:ln/>
                <a:solidFill>
                  <a:srgbClr val="EEECE1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 Narrow"/>
                <a:cs typeface="Arial Narrow"/>
              </a:rPr>
              <a:t>SECRETARIA</a:t>
            </a:r>
            <a:endParaRPr lang="pt-BR" sz="2400" b="1" cap="all" dirty="0">
              <a:ln/>
              <a:solidFill>
                <a:srgbClr val="EEECE1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 Narrow"/>
              <a:cs typeface="Arial Narrow"/>
            </a:endParaRPr>
          </a:p>
        </p:txBody>
      </p:sp>
      <p:grpSp>
        <p:nvGrpSpPr>
          <p:cNvPr id="19" name="Grupo 15"/>
          <p:cNvGrpSpPr/>
          <p:nvPr/>
        </p:nvGrpSpPr>
        <p:grpSpPr>
          <a:xfrm>
            <a:off x="5386973" y="4211640"/>
            <a:ext cx="2235200" cy="2235200"/>
            <a:chOff x="2844800" y="1828800"/>
            <a:chExt cx="2235200" cy="2235200"/>
          </a:xfrm>
          <a:solidFill>
            <a:schemeClr val="accent4">
              <a:lumMod val="75000"/>
            </a:schemeClr>
          </a:solidFill>
        </p:grpSpPr>
        <p:sp>
          <p:nvSpPr>
            <p:cNvPr id="30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>
                <a:gd name="adj1" fmla="val 10300"/>
                <a:gd name="adj2" fmla="val 1763"/>
              </a:avLst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31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marL="0" marR="0" lvl="0" indent="0" algn="ctr" defTabSz="1555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5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499319" y="5065093"/>
            <a:ext cx="204470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914400"/>
            <a:r>
              <a:rPr lang="pt-BR" sz="2300" b="1" cap="all" dirty="0" smtClean="0">
                <a:ln/>
                <a:solidFill>
                  <a:srgbClr val="EEECE1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 Narrow"/>
                <a:cs typeface="Arial Narrow"/>
              </a:rPr>
              <a:t>LABORATÓRIO</a:t>
            </a:r>
            <a:endParaRPr lang="pt-BR" sz="2300" b="1" cap="all" dirty="0">
              <a:ln/>
              <a:solidFill>
                <a:srgbClr val="EEECE1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 Narrow"/>
              <a:cs typeface="Arial Narrow"/>
            </a:endParaRPr>
          </a:p>
        </p:txBody>
      </p:sp>
      <p:grpSp>
        <p:nvGrpSpPr>
          <p:cNvPr id="20" name="Grupo 3"/>
          <p:cNvGrpSpPr/>
          <p:nvPr/>
        </p:nvGrpSpPr>
        <p:grpSpPr>
          <a:xfrm rot="1696899">
            <a:off x="1005717" y="4074283"/>
            <a:ext cx="2235200" cy="2235200"/>
            <a:chOff x="2860682" y="1825218"/>
            <a:chExt cx="2235200" cy="2235200"/>
          </a:xfrm>
          <a:solidFill>
            <a:schemeClr val="accent4">
              <a:lumMod val="75000"/>
            </a:schemeClr>
          </a:solidFill>
        </p:grpSpPr>
        <p:sp>
          <p:nvSpPr>
            <p:cNvPr id="34" name=" 3"/>
            <p:cNvSpPr/>
            <p:nvPr/>
          </p:nvSpPr>
          <p:spPr>
            <a:xfrm>
              <a:off x="2860682" y="1825218"/>
              <a:ext cx="2235200" cy="2235200"/>
            </a:xfrm>
            <a:prstGeom prst="gear9">
              <a:avLst/>
            </a:prstGeom>
            <a:grpFill/>
            <a:ln>
              <a:solidFill>
                <a:srgbClr val="9978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35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marL="0" marR="0" lvl="0" indent="0" algn="ctr" defTabSz="1555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399859" y="4724400"/>
            <a:ext cx="1465966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defTabSz="914400"/>
            <a:r>
              <a:rPr lang="pt-BR" sz="2800" b="1" cap="all" dirty="0" smtClean="0">
                <a:ln/>
                <a:solidFill>
                  <a:srgbClr val="EEECE1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 Narrow"/>
                <a:cs typeface="Arial Narrow"/>
              </a:rPr>
              <a:t>SALA DE </a:t>
            </a:r>
          </a:p>
          <a:p>
            <a:pPr algn="ctr" defTabSz="914400"/>
            <a:r>
              <a:rPr lang="pt-BR" sz="2800" b="1" cap="all" dirty="0" smtClean="0">
                <a:ln/>
                <a:solidFill>
                  <a:srgbClr val="EEECE1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 Narrow"/>
                <a:cs typeface="Arial Narrow"/>
              </a:rPr>
              <a:t>AULA</a:t>
            </a:r>
            <a:endParaRPr lang="pt-BR" sz="2800" b="1" cap="all" dirty="0">
              <a:ln/>
              <a:solidFill>
                <a:srgbClr val="EEECE1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 Narrow"/>
              <a:cs typeface="Arial Narrow"/>
            </a:endParaRPr>
          </a:p>
        </p:txBody>
      </p:sp>
      <p:grpSp>
        <p:nvGrpSpPr>
          <p:cNvPr id="21" name="Grupo 3"/>
          <p:cNvGrpSpPr/>
          <p:nvPr/>
        </p:nvGrpSpPr>
        <p:grpSpPr>
          <a:xfrm rot="1272638">
            <a:off x="196844" y="1224647"/>
            <a:ext cx="2235200" cy="2235200"/>
            <a:chOff x="2860682" y="1825218"/>
            <a:chExt cx="2235200" cy="2235200"/>
          </a:xfrm>
          <a:solidFill>
            <a:schemeClr val="accent2">
              <a:lumMod val="75000"/>
            </a:schemeClr>
          </a:solidFill>
        </p:grpSpPr>
        <p:sp>
          <p:nvSpPr>
            <p:cNvPr id="42" name=" 3"/>
            <p:cNvSpPr/>
            <p:nvPr/>
          </p:nvSpPr>
          <p:spPr>
            <a:xfrm>
              <a:off x="2860682" y="1825218"/>
              <a:ext cx="2235200" cy="2235200"/>
            </a:xfrm>
            <a:prstGeom prst="gear9">
              <a:avLst/>
            </a:prstGeom>
            <a:grpFill/>
            <a:ln>
              <a:solidFill>
                <a:srgbClr val="9978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43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marL="0" marR="0" lvl="0" indent="0" algn="ctr" defTabSz="1555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33600" y="2141798"/>
            <a:ext cx="1970837" cy="43088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914400"/>
            <a:r>
              <a:rPr lang="pt-BR" sz="2200" b="1" cap="all" dirty="0" smtClean="0">
                <a:ln/>
                <a:solidFill>
                  <a:srgbClr val="EEECE1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 Narrow"/>
                <a:cs typeface="Arial Narrow"/>
              </a:rPr>
              <a:t>FUNCIONÁRIOS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1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RO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5438" y="508000"/>
            <a:ext cx="60864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794125" y="-60325"/>
            <a:ext cx="1831975" cy="1933575"/>
            <a:chOff x="1463" y="2704"/>
            <a:chExt cx="1154" cy="1218"/>
          </a:xfrm>
        </p:grpSpPr>
        <p:sp>
          <p:nvSpPr>
            <p:cNvPr id="131128" name="Text Box 12"/>
            <p:cNvSpPr txBox="1">
              <a:spLocks noChangeArrowheads="1"/>
            </p:cNvSpPr>
            <p:nvPr/>
          </p:nvSpPr>
          <p:spPr bwMode="auto">
            <a:xfrm>
              <a:off x="1463" y="3556"/>
              <a:ext cx="115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600" b="1">
                  <a:solidFill>
                    <a:schemeClr val="bg1"/>
                  </a:solidFill>
                  <a:latin typeface="Arial Narrow" pitchFamily="-107" charset="0"/>
                </a:rPr>
                <a:t>Projeto Pedagógico</a:t>
              </a:r>
              <a:br>
                <a:rPr lang="pt-BR" sz="1600" b="1">
                  <a:solidFill>
                    <a:schemeClr val="bg1"/>
                  </a:solidFill>
                  <a:latin typeface="Arial Narrow" pitchFamily="-107" charset="0"/>
                </a:rPr>
              </a:br>
              <a:r>
                <a:rPr lang="pt-BR" sz="1600" b="1">
                  <a:solidFill>
                    <a:schemeClr val="bg1"/>
                  </a:solidFill>
                  <a:latin typeface="Arial Narrow" pitchFamily="-107" charset="0"/>
                </a:rPr>
                <a:t>de Curso</a:t>
              </a:r>
            </a:p>
          </p:txBody>
        </p:sp>
        <p:pic>
          <p:nvPicPr>
            <p:cNvPr id="131129" name="Picture 13" descr="projeto_ped_de_curs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33" y="2704"/>
              <a:ext cx="813" cy="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7699" name="Picture 3" descr="RODA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476250"/>
            <a:ext cx="60864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0" name="Picture 4" descr="circul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1988" y="2049463"/>
            <a:ext cx="31115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619500" y="2659063"/>
            <a:ext cx="2166938" cy="1790700"/>
            <a:chOff x="2210" y="1726"/>
            <a:chExt cx="1365" cy="1128"/>
          </a:xfrm>
        </p:grpSpPr>
        <p:pic>
          <p:nvPicPr>
            <p:cNvPr id="131126" name="Picture 6" descr="ensino_e_aprendizagem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10" y="1726"/>
              <a:ext cx="1365" cy="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1127" name="Text Box 7"/>
            <p:cNvSpPr txBox="1">
              <a:spLocks noChangeArrowheads="1"/>
            </p:cNvSpPr>
            <p:nvPr/>
          </p:nvSpPr>
          <p:spPr bwMode="auto">
            <a:xfrm>
              <a:off x="2371" y="2488"/>
              <a:ext cx="104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  <a:latin typeface="Arial Narrow" pitchFamily="-107" charset="0"/>
                </a:rPr>
                <a:t>Ensino e</a:t>
              </a:r>
              <a:br>
                <a:rPr lang="en-US" sz="1600" b="1">
                  <a:solidFill>
                    <a:schemeClr val="bg1"/>
                  </a:solidFill>
                  <a:latin typeface="Arial Narrow" pitchFamily="-107" charset="0"/>
                </a:rPr>
              </a:br>
              <a:r>
                <a:rPr lang="en-US" sz="1600" b="1">
                  <a:solidFill>
                    <a:schemeClr val="bg1"/>
                  </a:solidFill>
                  <a:latin typeface="Arial Narrow" pitchFamily="-107" charset="0"/>
                </a:rPr>
                <a:t>Aprendizagem</a:t>
              </a:r>
              <a:endParaRPr lang="pt-BR" sz="1600" b="1">
                <a:solidFill>
                  <a:schemeClr val="bg1"/>
                </a:solidFill>
                <a:latin typeface="Arial Narrow" pitchFamily="-107" charset="0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907088" y="731838"/>
            <a:ext cx="1452562" cy="1647825"/>
            <a:chOff x="1701" y="1344"/>
            <a:chExt cx="915" cy="1038"/>
          </a:xfrm>
        </p:grpSpPr>
        <p:pic>
          <p:nvPicPr>
            <p:cNvPr id="131124" name="Picture 15" descr="webaula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701" y="1344"/>
              <a:ext cx="915" cy="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1125" name="Text Box 16"/>
            <p:cNvSpPr txBox="1">
              <a:spLocks noChangeArrowheads="1"/>
            </p:cNvSpPr>
            <p:nvPr/>
          </p:nvSpPr>
          <p:spPr bwMode="auto">
            <a:xfrm>
              <a:off x="1766" y="2170"/>
              <a:ext cx="6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600" b="1">
                  <a:solidFill>
                    <a:schemeClr val="bg1"/>
                  </a:solidFill>
                  <a:latin typeface="Arial Narrow" pitchFamily="-107" charset="0"/>
                </a:rPr>
                <a:t>Webaula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6634163" y="2805113"/>
            <a:ext cx="1577975" cy="1670050"/>
            <a:chOff x="3292" y="210"/>
            <a:chExt cx="994" cy="1052"/>
          </a:xfrm>
        </p:grpSpPr>
        <p:pic>
          <p:nvPicPr>
            <p:cNvPr id="131122" name="Picture 18" descr="ambiente_virtual_de_aprendizagem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360" y="210"/>
              <a:ext cx="859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1123" name="Text Box 19"/>
            <p:cNvSpPr txBox="1">
              <a:spLocks noChangeArrowheads="1"/>
            </p:cNvSpPr>
            <p:nvPr/>
          </p:nvSpPr>
          <p:spPr bwMode="auto">
            <a:xfrm>
              <a:off x="3292" y="896"/>
              <a:ext cx="99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600" b="1">
                  <a:solidFill>
                    <a:schemeClr val="bg1"/>
                  </a:solidFill>
                  <a:latin typeface="Arial Narrow" pitchFamily="-107" charset="0"/>
                </a:rPr>
                <a:t>Ambiente Virtual</a:t>
              </a:r>
              <a:br>
                <a:rPr lang="pt-BR" sz="1600" b="1">
                  <a:solidFill>
                    <a:schemeClr val="bg1"/>
                  </a:solidFill>
                  <a:latin typeface="Arial Narrow" pitchFamily="-107" charset="0"/>
                </a:rPr>
              </a:br>
              <a:r>
                <a:rPr lang="pt-BR" sz="1600" b="1">
                  <a:solidFill>
                    <a:schemeClr val="bg1"/>
                  </a:solidFill>
                  <a:latin typeface="Arial Narrow" pitchFamily="-107" charset="0"/>
                </a:rPr>
                <a:t>de Aprendizagem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5664200" y="4691063"/>
            <a:ext cx="1682750" cy="1866900"/>
            <a:chOff x="78" y="1344"/>
            <a:chExt cx="1060" cy="1176"/>
          </a:xfrm>
        </p:grpSpPr>
        <p:pic>
          <p:nvPicPr>
            <p:cNvPr id="131120" name="Picture 21" descr="material_impresso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66" y="1344"/>
              <a:ext cx="684" cy="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1121" name="Text Box 22"/>
            <p:cNvSpPr txBox="1">
              <a:spLocks noChangeArrowheads="1"/>
            </p:cNvSpPr>
            <p:nvPr/>
          </p:nvSpPr>
          <p:spPr bwMode="auto">
            <a:xfrm>
              <a:off x="78" y="2077"/>
              <a:ext cx="1060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600" b="1">
                  <a:solidFill>
                    <a:schemeClr val="bg1"/>
                  </a:solidFill>
                  <a:latin typeface="Arial Narrow" pitchFamily="-107" charset="0"/>
                </a:rPr>
                <a:t>Material Impresso</a:t>
              </a:r>
            </a:p>
            <a:p>
              <a:pPr algn="ctr">
                <a:spcBef>
                  <a:spcPct val="50000"/>
                </a:spcBef>
              </a:pPr>
              <a:r>
                <a:rPr lang="pt-BR" sz="1600" b="1">
                  <a:solidFill>
                    <a:schemeClr val="bg1"/>
                  </a:solidFill>
                  <a:latin typeface="Arial Narrow" pitchFamily="-107" charset="0"/>
                </a:rPr>
                <a:t>Auto estudo</a:t>
              </a: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3829050" y="5195888"/>
            <a:ext cx="1574800" cy="1601787"/>
            <a:chOff x="68" y="2750"/>
            <a:chExt cx="992" cy="1009"/>
          </a:xfrm>
        </p:grpSpPr>
        <p:pic>
          <p:nvPicPr>
            <p:cNvPr id="131118" name="Picture 24" descr="biblioteca_digital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51" y="2750"/>
              <a:ext cx="825" cy="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1119" name="Text Box 25"/>
            <p:cNvSpPr txBox="1">
              <a:spLocks noChangeArrowheads="1"/>
            </p:cNvSpPr>
            <p:nvPr/>
          </p:nvSpPr>
          <p:spPr bwMode="auto">
            <a:xfrm>
              <a:off x="68" y="3547"/>
              <a:ext cx="9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600" b="1">
                  <a:solidFill>
                    <a:schemeClr val="bg1"/>
                  </a:solidFill>
                  <a:latin typeface="Arial Narrow" pitchFamily="-107" charset="0"/>
                </a:rPr>
                <a:t>Biblioteca Digital</a:t>
              </a:r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1874838" y="4440238"/>
            <a:ext cx="1846262" cy="1763712"/>
            <a:chOff x="0" y="0"/>
            <a:chExt cx="1163" cy="1111"/>
          </a:xfrm>
        </p:grpSpPr>
        <p:pic>
          <p:nvPicPr>
            <p:cNvPr id="131116" name="Picture 27" descr="avaliacao_presencial_web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96" y="0"/>
              <a:ext cx="679" cy="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1117" name="Text Box 28"/>
            <p:cNvSpPr txBox="1">
              <a:spLocks noChangeArrowheads="1"/>
            </p:cNvSpPr>
            <p:nvPr/>
          </p:nvSpPr>
          <p:spPr bwMode="auto">
            <a:xfrm>
              <a:off x="0" y="745"/>
              <a:ext cx="1163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600" b="1">
                  <a:solidFill>
                    <a:schemeClr val="bg1"/>
                  </a:solidFill>
                  <a:latin typeface="Arial Narrow" pitchFamily="-107" charset="0"/>
                </a:rPr>
                <a:t>Avaliação Presencial</a:t>
              </a:r>
              <a:br>
                <a:rPr lang="pt-BR" sz="1600" b="1">
                  <a:solidFill>
                    <a:schemeClr val="bg1"/>
                  </a:solidFill>
                  <a:latin typeface="Arial Narrow" pitchFamily="-107" charset="0"/>
                </a:rPr>
              </a:br>
              <a:r>
                <a:rPr lang="pt-BR" sz="1600" b="1">
                  <a:solidFill>
                    <a:schemeClr val="bg1"/>
                  </a:solidFill>
                  <a:latin typeface="Arial Narrow" pitchFamily="-107" charset="0"/>
                </a:rPr>
                <a:t>Atividades .Web</a:t>
              </a:r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1547813" y="2565400"/>
            <a:ext cx="1439862" cy="2241550"/>
            <a:chOff x="1610" y="118"/>
            <a:chExt cx="954" cy="1412"/>
          </a:xfrm>
        </p:grpSpPr>
        <p:sp>
          <p:nvSpPr>
            <p:cNvPr id="131114" name="Text Box 30"/>
            <p:cNvSpPr txBox="1">
              <a:spLocks noChangeArrowheads="1"/>
            </p:cNvSpPr>
            <p:nvPr/>
          </p:nvSpPr>
          <p:spPr bwMode="auto">
            <a:xfrm>
              <a:off x="1806" y="933"/>
              <a:ext cx="562" cy="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600" b="1">
                  <a:solidFill>
                    <a:schemeClr val="bg1"/>
                  </a:solidFill>
                  <a:latin typeface="Arial Narrow" pitchFamily="-107" charset="0"/>
                </a:rPr>
                <a:t>Teleaula A. Ativ.</a:t>
              </a:r>
            </a:p>
            <a:p>
              <a:pPr algn="ctr">
                <a:spcBef>
                  <a:spcPct val="50000"/>
                </a:spcBef>
              </a:pPr>
              <a:endParaRPr lang="pt-BR" sz="1600" b="1">
                <a:solidFill>
                  <a:schemeClr val="bg1"/>
                </a:solidFill>
                <a:latin typeface="Arial Narrow" pitchFamily="-107" charset="0"/>
              </a:endParaRPr>
            </a:p>
          </p:txBody>
        </p:sp>
        <p:pic>
          <p:nvPicPr>
            <p:cNvPr id="131115" name="Picture 31" descr="teleaula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610" y="118"/>
              <a:ext cx="954" cy="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7746" name="Text Box 50"/>
          <p:cNvSpPr txBox="1">
            <a:spLocks noChangeArrowheads="1"/>
          </p:cNvSpPr>
          <p:nvPr/>
        </p:nvSpPr>
        <p:spPr bwMode="auto">
          <a:xfrm rot="-5400000">
            <a:off x="-3024981" y="3182144"/>
            <a:ext cx="67770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100" b="1">
                <a:solidFill>
                  <a:srgbClr val="FFFF66"/>
                </a:solidFill>
              </a:rPr>
              <a:t>SISTEMA DE ENSINO PRESENCIAL CONECTADO</a:t>
            </a:r>
          </a:p>
        </p:txBody>
      </p: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2019300" y="620713"/>
            <a:ext cx="1689100" cy="1968500"/>
            <a:chOff x="1188" y="255"/>
            <a:chExt cx="986" cy="1193"/>
          </a:xfrm>
        </p:grpSpPr>
        <p:pic>
          <p:nvPicPr>
            <p:cNvPr id="131112" name="Picture 51" descr="Imagem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292" y="255"/>
              <a:ext cx="700" cy="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1113" name="Text Box 52"/>
            <p:cNvSpPr txBox="1">
              <a:spLocks noChangeArrowheads="1"/>
            </p:cNvSpPr>
            <p:nvPr/>
          </p:nvSpPr>
          <p:spPr bwMode="auto">
            <a:xfrm>
              <a:off x="1188" y="991"/>
              <a:ext cx="986" cy="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pt-BR" sz="1600" b="1">
                  <a:solidFill>
                    <a:schemeClr val="bg1"/>
                  </a:solidFill>
                  <a:latin typeface="Arial Narrow" pitchFamily="-107" charset="0"/>
                </a:rPr>
                <a:t>Estágio, Práticas TCC,Pesquisa e Extensão</a:t>
              </a:r>
            </a:p>
          </p:txBody>
        </p:sp>
      </p:grpSp>
      <p:grpSp>
        <p:nvGrpSpPr>
          <p:cNvPr id="11" name="Group 58"/>
          <p:cNvGrpSpPr>
            <a:grpSpLocks/>
          </p:cNvGrpSpPr>
          <p:nvPr/>
        </p:nvGrpSpPr>
        <p:grpSpPr bwMode="auto">
          <a:xfrm>
            <a:off x="3036888" y="1905000"/>
            <a:ext cx="3375025" cy="3375025"/>
            <a:chOff x="1843" y="1221"/>
            <a:chExt cx="2126" cy="2126"/>
          </a:xfrm>
        </p:grpSpPr>
        <p:grpSp>
          <p:nvGrpSpPr>
            <p:cNvPr id="12" name="Group 8"/>
            <p:cNvGrpSpPr>
              <a:grpSpLocks/>
            </p:cNvGrpSpPr>
            <p:nvPr/>
          </p:nvGrpSpPr>
          <p:grpSpPr bwMode="auto">
            <a:xfrm>
              <a:off x="1843" y="1221"/>
              <a:ext cx="2126" cy="2126"/>
              <a:chOff x="1843" y="1266"/>
              <a:chExt cx="2126" cy="2126"/>
            </a:xfrm>
          </p:grpSpPr>
          <p:sp>
            <p:nvSpPr>
              <p:cNvPr id="131110" name="Oval 9"/>
              <p:cNvSpPr>
                <a:spLocks noChangeArrowheads="1"/>
              </p:cNvSpPr>
              <p:nvPr/>
            </p:nvSpPr>
            <p:spPr bwMode="auto">
              <a:xfrm>
                <a:off x="1843" y="1266"/>
                <a:ext cx="2126" cy="212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1111" name="AutoShape 10"/>
              <p:cNvSpPr>
                <a:spLocks noChangeArrowheads="1"/>
              </p:cNvSpPr>
              <p:nvPr/>
            </p:nvSpPr>
            <p:spPr bwMode="auto">
              <a:xfrm rot="-5400000">
                <a:off x="2750" y="1315"/>
                <a:ext cx="272" cy="194"/>
              </a:xfrm>
              <a:prstGeom prst="leftRightArrow">
                <a:avLst>
                  <a:gd name="adj1" fmla="val 49556"/>
                  <a:gd name="adj2" fmla="val 40692"/>
                </a:avLst>
              </a:prstGeom>
              <a:solidFill>
                <a:srgbClr val="CCFF33">
                  <a:alpha val="85881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3" name="Group 32"/>
            <p:cNvGrpSpPr>
              <a:grpSpLocks/>
            </p:cNvGrpSpPr>
            <p:nvPr/>
          </p:nvGrpSpPr>
          <p:grpSpPr bwMode="auto">
            <a:xfrm rot="2620604">
              <a:off x="1843" y="1221"/>
              <a:ext cx="2126" cy="2126"/>
              <a:chOff x="1843" y="1266"/>
              <a:chExt cx="2126" cy="2126"/>
            </a:xfrm>
          </p:grpSpPr>
          <p:sp>
            <p:nvSpPr>
              <p:cNvPr id="131108" name="Oval 33"/>
              <p:cNvSpPr>
                <a:spLocks noChangeArrowheads="1"/>
              </p:cNvSpPr>
              <p:nvPr/>
            </p:nvSpPr>
            <p:spPr bwMode="auto">
              <a:xfrm>
                <a:off x="1843" y="1266"/>
                <a:ext cx="2126" cy="212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1109" name="AutoShape 34"/>
              <p:cNvSpPr>
                <a:spLocks noChangeArrowheads="1"/>
              </p:cNvSpPr>
              <p:nvPr/>
            </p:nvSpPr>
            <p:spPr bwMode="auto">
              <a:xfrm rot="-5400000">
                <a:off x="2750" y="1315"/>
                <a:ext cx="272" cy="194"/>
              </a:xfrm>
              <a:prstGeom prst="leftRightArrow">
                <a:avLst>
                  <a:gd name="adj1" fmla="val 49556"/>
                  <a:gd name="adj2" fmla="val 40692"/>
                </a:avLst>
              </a:prstGeom>
              <a:solidFill>
                <a:srgbClr val="CCFF33">
                  <a:alpha val="85881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4" name="Group 35"/>
            <p:cNvGrpSpPr>
              <a:grpSpLocks/>
            </p:cNvGrpSpPr>
            <p:nvPr/>
          </p:nvGrpSpPr>
          <p:grpSpPr bwMode="auto">
            <a:xfrm rot="5400000">
              <a:off x="1843" y="1221"/>
              <a:ext cx="2126" cy="2126"/>
              <a:chOff x="1843" y="1266"/>
              <a:chExt cx="2126" cy="2126"/>
            </a:xfrm>
          </p:grpSpPr>
          <p:sp>
            <p:nvSpPr>
              <p:cNvPr id="131106" name="Oval 36"/>
              <p:cNvSpPr>
                <a:spLocks noChangeArrowheads="1"/>
              </p:cNvSpPr>
              <p:nvPr/>
            </p:nvSpPr>
            <p:spPr bwMode="auto">
              <a:xfrm>
                <a:off x="1843" y="1266"/>
                <a:ext cx="2126" cy="212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1107" name="AutoShape 37"/>
              <p:cNvSpPr>
                <a:spLocks noChangeArrowheads="1"/>
              </p:cNvSpPr>
              <p:nvPr/>
            </p:nvSpPr>
            <p:spPr bwMode="auto">
              <a:xfrm rot="-5400000">
                <a:off x="2750" y="1315"/>
                <a:ext cx="272" cy="194"/>
              </a:xfrm>
              <a:prstGeom prst="leftRightArrow">
                <a:avLst>
                  <a:gd name="adj1" fmla="val 49556"/>
                  <a:gd name="adj2" fmla="val 40692"/>
                </a:avLst>
              </a:prstGeom>
              <a:solidFill>
                <a:srgbClr val="CCFF33">
                  <a:alpha val="85881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5" name="Group 38"/>
            <p:cNvGrpSpPr>
              <a:grpSpLocks/>
            </p:cNvGrpSpPr>
            <p:nvPr/>
          </p:nvGrpSpPr>
          <p:grpSpPr bwMode="auto">
            <a:xfrm rot="8276109">
              <a:off x="1843" y="1221"/>
              <a:ext cx="2126" cy="2126"/>
              <a:chOff x="1843" y="1266"/>
              <a:chExt cx="2126" cy="2126"/>
            </a:xfrm>
          </p:grpSpPr>
          <p:sp>
            <p:nvSpPr>
              <p:cNvPr id="131104" name="Oval 39"/>
              <p:cNvSpPr>
                <a:spLocks noChangeArrowheads="1"/>
              </p:cNvSpPr>
              <p:nvPr/>
            </p:nvSpPr>
            <p:spPr bwMode="auto">
              <a:xfrm>
                <a:off x="1843" y="1266"/>
                <a:ext cx="2126" cy="212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1105" name="AutoShape 40"/>
              <p:cNvSpPr>
                <a:spLocks noChangeArrowheads="1"/>
              </p:cNvSpPr>
              <p:nvPr/>
            </p:nvSpPr>
            <p:spPr bwMode="auto">
              <a:xfrm rot="-5400000">
                <a:off x="2750" y="1315"/>
                <a:ext cx="272" cy="194"/>
              </a:xfrm>
              <a:prstGeom prst="leftRightArrow">
                <a:avLst>
                  <a:gd name="adj1" fmla="val 49556"/>
                  <a:gd name="adj2" fmla="val 40692"/>
                </a:avLst>
              </a:prstGeom>
              <a:solidFill>
                <a:srgbClr val="CCFF33">
                  <a:alpha val="85881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6" name="Group 41"/>
            <p:cNvGrpSpPr>
              <a:grpSpLocks/>
            </p:cNvGrpSpPr>
            <p:nvPr/>
          </p:nvGrpSpPr>
          <p:grpSpPr bwMode="auto">
            <a:xfrm rot="-10582997">
              <a:off x="1843" y="1221"/>
              <a:ext cx="2126" cy="2126"/>
              <a:chOff x="1843" y="1266"/>
              <a:chExt cx="2126" cy="2126"/>
            </a:xfrm>
          </p:grpSpPr>
          <p:sp>
            <p:nvSpPr>
              <p:cNvPr id="131102" name="Oval 42"/>
              <p:cNvSpPr>
                <a:spLocks noChangeArrowheads="1"/>
              </p:cNvSpPr>
              <p:nvPr/>
            </p:nvSpPr>
            <p:spPr bwMode="auto">
              <a:xfrm>
                <a:off x="1843" y="1266"/>
                <a:ext cx="2126" cy="212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1103" name="AutoShape 43"/>
              <p:cNvSpPr>
                <a:spLocks noChangeArrowheads="1"/>
              </p:cNvSpPr>
              <p:nvPr/>
            </p:nvSpPr>
            <p:spPr bwMode="auto">
              <a:xfrm rot="-5400000">
                <a:off x="2750" y="1315"/>
                <a:ext cx="272" cy="194"/>
              </a:xfrm>
              <a:prstGeom prst="leftRightArrow">
                <a:avLst>
                  <a:gd name="adj1" fmla="val 49556"/>
                  <a:gd name="adj2" fmla="val 40692"/>
                </a:avLst>
              </a:prstGeom>
              <a:solidFill>
                <a:srgbClr val="CCFF33">
                  <a:alpha val="85881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7" name="Group 44"/>
            <p:cNvGrpSpPr>
              <a:grpSpLocks/>
            </p:cNvGrpSpPr>
            <p:nvPr/>
          </p:nvGrpSpPr>
          <p:grpSpPr bwMode="auto">
            <a:xfrm rot="-7882770">
              <a:off x="1843" y="1221"/>
              <a:ext cx="2126" cy="2126"/>
              <a:chOff x="1843" y="1266"/>
              <a:chExt cx="2126" cy="2126"/>
            </a:xfrm>
          </p:grpSpPr>
          <p:sp>
            <p:nvSpPr>
              <p:cNvPr id="131100" name="Oval 45"/>
              <p:cNvSpPr>
                <a:spLocks noChangeArrowheads="1"/>
              </p:cNvSpPr>
              <p:nvPr/>
            </p:nvSpPr>
            <p:spPr bwMode="auto">
              <a:xfrm>
                <a:off x="1843" y="1266"/>
                <a:ext cx="2126" cy="212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1101" name="AutoShape 46"/>
              <p:cNvSpPr>
                <a:spLocks noChangeArrowheads="1"/>
              </p:cNvSpPr>
              <p:nvPr/>
            </p:nvSpPr>
            <p:spPr bwMode="auto">
              <a:xfrm rot="-5400000">
                <a:off x="2750" y="1315"/>
                <a:ext cx="272" cy="194"/>
              </a:xfrm>
              <a:prstGeom prst="leftRightArrow">
                <a:avLst>
                  <a:gd name="adj1" fmla="val 49556"/>
                  <a:gd name="adj2" fmla="val 40692"/>
                </a:avLst>
              </a:prstGeom>
              <a:solidFill>
                <a:srgbClr val="CCFF33">
                  <a:alpha val="85881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8" name="Group 47"/>
            <p:cNvGrpSpPr>
              <a:grpSpLocks/>
            </p:cNvGrpSpPr>
            <p:nvPr/>
          </p:nvGrpSpPr>
          <p:grpSpPr bwMode="auto">
            <a:xfrm rot="-5194402">
              <a:off x="1843" y="1221"/>
              <a:ext cx="2126" cy="2126"/>
              <a:chOff x="1843" y="1266"/>
              <a:chExt cx="2126" cy="2126"/>
            </a:xfrm>
          </p:grpSpPr>
          <p:sp>
            <p:nvSpPr>
              <p:cNvPr id="131098" name="Oval 48"/>
              <p:cNvSpPr>
                <a:spLocks noChangeArrowheads="1"/>
              </p:cNvSpPr>
              <p:nvPr/>
            </p:nvSpPr>
            <p:spPr bwMode="auto">
              <a:xfrm>
                <a:off x="1843" y="1266"/>
                <a:ext cx="2126" cy="212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1099" name="AutoShape 49"/>
              <p:cNvSpPr>
                <a:spLocks noChangeArrowheads="1"/>
              </p:cNvSpPr>
              <p:nvPr/>
            </p:nvSpPr>
            <p:spPr bwMode="auto">
              <a:xfrm rot="-5400000">
                <a:off x="2750" y="1315"/>
                <a:ext cx="272" cy="194"/>
              </a:xfrm>
              <a:prstGeom prst="leftRightArrow">
                <a:avLst>
                  <a:gd name="adj1" fmla="val 49556"/>
                  <a:gd name="adj2" fmla="val 40692"/>
                </a:avLst>
              </a:prstGeom>
              <a:solidFill>
                <a:srgbClr val="CCFF33">
                  <a:alpha val="85881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9" name="Group 54"/>
            <p:cNvGrpSpPr>
              <a:grpSpLocks/>
            </p:cNvGrpSpPr>
            <p:nvPr/>
          </p:nvGrpSpPr>
          <p:grpSpPr bwMode="auto">
            <a:xfrm rot="-2643772">
              <a:off x="1843" y="1221"/>
              <a:ext cx="2126" cy="2126"/>
              <a:chOff x="1843" y="1266"/>
              <a:chExt cx="2126" cy="2126"/>
            </a:xfrm>
          </p:grpSpPr>
          <p:sp>
            <p:nvSpPr>
              <p:cNvPr id="131096" name="Oval 55"/>
              <p:cNvSpPr>
                <a:spLocks noChangeArrowheads="1"/>
              </p:cNvSpPr>
              <p:nvPr/>
            </p:nvSpPr>
            <p:spPr bwMode="auto">
              <a:xfrm>
                <a:off x="1843" y="1266"/>
                <a:ext cx="2126" cy="212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1097" name="AutoShape 56"/>
              <p:cNvSpPr>
                <a:spLocks noChangeArrowheads="1"/>
              </p:cNvSpPr>
              <p:nvPr/>
            </p:nvSpPr>
            <p:spPr bwMode="auto">
              <a:xfrm rot="-5400000">
                <a:off x="2750" y="1315"/>
                <a:ext cx="272" cy="194"/>
              </a:xfrm>
              <a:prstGeom prst="leftRightArrow">
                <a:avLst>
                  <a:gd name="adj1" fmla="val 49556"/>
                  <a:gd name="adj2" fmla="val 40692"/>
                </a:avLst>
              </a:prstGeom>
              <a:solidFill>
                <a:srgbClr val="CCFF33">
                  <a:alpha val="85881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7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7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7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32948E-6 C 0.15643 -1.32948E-6 0.28421 0.16948 0.28421 0.3785 C 0.28421 0.58682 0.15643 0.757 -4.16667E-6 0.757 C -0.15694 0.757 -0.2842 0.58682 -0.2842 0.3785 C -0.2842 0.16948 -0.15694 -1.32948E-6 -4.16667E-6 -1.32948E-6 Z " pathEditMode="relative" rAng="0" ptsTypes="fffff">
                                      <p:cBhvr>
                                        <p:cTn id="102" dur="4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8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01457 C 0.10121 0.16139 0.10278 0.40139 -0.00834 0.54913 C -0.11806 0.69803 -0.29879 0.6985 -0.40972 0.55191 C -0.52118 0.40509 -0.5217 0.16462 -0.41146 0.01688 C -0.30122 -0.13156 -0.12118 -0.13225 -0.00972 0.01457 Z " pathEditMode="relative" rAng="2688745" ptsTypes="fffff">
                                      <p:cBhvr>
                                        <p:cTn id="104" dur="4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269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-0.01896 C -0.01042 0.1896 -0.13803 0.36 -0.29497 0.36 C -0.45174 0.36 -0.57952 0.1896 -0.57952 -0.01896 C -0.57952 -0.22797 -0.45174 -0.39792 -0.29497 -0.39792 C -0.13803 -0.39792 -0.01042 -0.22797 -0.01042 -0.01896 Z " pathEditMode="relative" rAng="5400000" ptsTypes="fffff">
                                      <p:cBhvr>
                                        <p:cTn id="106" dur="4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" y="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0.00393 C -0.11719 0.13827 -0.29774 0.12971 -0.40452 -0.02358 C -0.51111 -0.17642 -0.50434 -0.41711 -0.38958 -0.55908 C -0.27465 -0.70104 -0.0941 -0.69179 0.01232 -0.53896 C 0.1191 -0.38613 0.11267 -0.1459 -0.00261 -0.00393 Z " pathEditMode="relative" rAng="8227595" ptsTypes="fffff">
                                      <p:cBhvr>
                                        <p:cTn id="108" dur="4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" y="-277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01411 C -0.14462 0.01411 -0.27257 -0.15583 -0.27257 -0.36485 C -0.27257 -0.57341 -0.14462 -0.74381 0.01198 -0.74381 C 0.16892 -0.74381 0.29653 -0.57341 0.29653 -0.36485 C 0.29653 -0.15583 0.16892 0.01411 0.01198 0.01411 Z " pathEditMode="relative" rAng="10800000" ptsTypes="fffff">
                                      <p:cBhvr>
                                        <p:cTn id="110" dur="4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9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0.00879 C -0.10729 -0.16347 -0.09843 -0.4037 0.01754 -0.54405 C 0.13334 -0.68463 0.31407 -0.67306 0.41927 -0.51861 C 0.52483 -0.36393 0.51598 -0.1237 0.4 0.01665 C 0.28386 0.15722 0.10382 0.14566 -0.00173 -0.00879 Z " pathEditMode="relative" rAng="13667671" ptsTypes="fffff">
                                      <p:cBhvr>
                                        <p:cTn id="112" dur="4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-25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-0.01109 C -0.01007 -0.21965 0.11753 -0.39005 0.27448 -0.39005 C 0.43125 -0.39005 0.55903 -0.21965 0.55903 -0.01109 C 0.55903 0.19792 0.43125 0.36786 0.27448 0.36786 C 0.11753 0.36786 -0.01007 0.19792 -0.01007 -0.01109 Z " pathEditMode="relative" rAng="-5400000" ptsTypes="fffff">
                                      <p:cBhvr>
                                        <p:cTn id="114" dur="4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" y="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0.0037 C 0.13004 -0.13873 0.31042 -0.1311 0.41771 0.02174 C 0.52466 0.17411 0.51858 0.41503 0.40417 0.557 C 0.28959 0.70012 0.10903 0.6911 0.00209 0.53896 C -0.1052 0.38659 -0.09913 0.14636 0.01563 0.0037 Z " pathEditMode="relative" rAng="-2581402" ptsTypes="fffff">
                                      <p:cBhvr>
                                        <p:cTn id="116" dur="4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277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4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3000" tmFilter="0, 0; .2, .5; .8, .5; 1, 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1500" autoRev="1" fill="hold"/>
                                        <p:tgtEl>
                                          <p:spTgt spid="1576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3000" tmFilter="0, 0; .2, .5; .8, .5; 1, 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1500" autoRev="1" fill="hold"/>
                                        <p:tgtEl>
                                          <p:spTgt spid="1576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RO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476250"/>
            <a:ext cx="60864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1" name="Picture 3" descr="ROD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8300" y="476250"/>
            <a:ext cx="60864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984625" y="-26988"/>
            <a:ext cx="1371600" cy="1797051"/>
            <a:chOff x="3424" y="346"/>
            <a:chExt cx="972" cy="1273"/>
          </a:xfrm>
        </p:grpSpPr>
        <p:pic>
          <p:nvPicPr>
            <p:cNvPr id="132158" name="Picture 15" descr="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18" y="346"/>
              <a:ext cx="785" cy="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2159" name="Text Box 16"/>
            <p:cNvSpPr txBox="1">
              <a:spLocks noChangeArrowheads="1"/>
            </p:cNvSpPr>
            <p:nvPr/>
          </p:nvSpPr>
          <p:spPr bwMode="auto">
            <a:xfrm>
              <a:off x="3424" y="1207"/>
              <a:ext cx="972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  <a:latin typeface="Arial Narrow" pitchFamily="-107" charset="0"/>
                </a:rPr>
                <a:t>Coordenador de Curso</a:t>
              </a:r>
              <a:endParaRPr lang="pt-BR" sz="1600" b="1">
                <a:solidFill>
                  <a:schemeClr val="bg1"/>
                </a:solidFill>
                <a:latin typeface="Arial Narrow" pitchFamily="-107" charset="0"/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708650" y="642938"/>
            <a:ext cx="1481138" cy="1706562"/>
            <a:chOff x="4241" y="2432"/>
            <a:chExt cx="1049" cy="1209"/>
          </a:xfrm>
        </p:grpSpPr>
        <p:pic>
          <p:nvPicPr>
            <p:cNvPr id="132156" name="Picture 21" descr="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41" y="2432"/>
              <a:ext cx="1049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2157" name="Text Box 22"/>
            <p:cNvSpPr txBox="1">
              <a:spLocks noChangeArrowheads="1"/>
            </p:cNvSpPr>
            <p:nvPr/>
          </p:nvSpPr>
          <p:spPr bwMode="auto">
            <a:xfrm>
              <a:off x="4280" y="3229"/>
              <a:ext cx="972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  <a:latin typeface="Arial Narrow" pitchFamily="-107" charset="0"/>
                </a:rPr>
                <a:t>Professor Conteudista</a:t>
              </a:r>
              <a:endParaRPr lang="pt-BR" sz="1600" b="1">
                <a:solidFill>
                  <a:schemeClr val="bg1"/>
                </a:solidFill>
                <a:latin typeface="Arial Narrow" pitchFamily="-107" charset="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270125" y="549275"/>
            <a:ext cx="1606550" cy="1606550"/>
            <a:chOff x="3833" y="2387"/>
            <a:chExt cx="1138" cy="1138"/>
          </a:xfrm>
        </p:grpSpPr>
        <p:pic>
          <p:nvPicPr>
            <p:cNvPr id="132154" name="Picture 18" descr="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33" y="2387"/>
              <a:ext cx="1138" cy="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2155" name="Text Box 19"/>
            <p:cNvSpPr txBox="1">
              <a:spLocks noChangeArrowheads="1"/>
            </p:cNvSpPr>
            <p:nvPr/>
          </p:nvSpPr>
          <p:spPr bwMode="auto">
            <a:xfrm>
              <a:off x="3923" y="3114"/>
              <a:ext cx="972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  <a:latin typeface="Arial Narrow" pitchFamily="-107" charset="0"/>
                </a:rPr>
                <a:t>Professor Especialista</a:t>
              </a:r>
              <a:endParaRPr lang="pt-BR" sz="1600" b="1">
                <a:solidFill>
                  <a:schemeClr val="bg1"/>
                </a:solidFill>
                <a:latin typeface="Arial Narrow" pitchFamily="-107" charset="0"/>
              </a:endParaRPr>
            </a:p>
          </p:txBody>
        </p:sp>
      </p:grpSp>
      <p:pic>
        <p:nvPicPr>
          <p:cNvPr id="145412" name="Picture 4" descr="circul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8013" y="1981200"/>
            <a:ext cx="31115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547813" y="3573463"/>
            <a:ext cx="1543050" cy="2038350"/>
            <a:chOff x="486" y="1999"/>
            <a:chExt cx="1094" cy="1149"/>
          </a:xfrm>
        </p:grpSpPr>
        <p:pic>
          <p:nvPicPr>
            <p:cNvPr id="132152" name="Picture 6" descr="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86" y="1999"/>
              <a:ext cx="1094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2153" name="Text Box 7"/>
            <p:cNvSpPr txBox="1">
              <a:spLocks noChangeArrowheads="1"/>
            </p:cNvSpPr>
            <p:nvPr/>
          </p:nvSpPr>
          <p:spPr bwMode="auto">
            <a:xfrm>
              <a:off x="547" y="2752"/>
              <a:ext cx="972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  <a:latin typeface="Arial Narrow" pitchFamily="-107" charset="0"/>
                </a:rPr>
                <a:t>Eq Multidiscip.</a:t>
              </a:r>
            </a:p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  <a:latin typeface="Arial Narrow" pitchFamily="-107" charset="0"/>
                </a:rPr>
                <a:t>Bibliotecários</a:t>
              </a:r>
              <a:endParaRPr lang="pt-BR" sz="1600" b="1">
                <a:solidFill>
                  <a:schemeClr val="bg1"/>
                </a:solidFill>
                <a:latin typeface="Arial Narrow" pitchFamily="-107" charset="0"/>
              </a:endParaRPr>
            </a:p>
          </p:txBody>
        </p:sp>
      </p:grp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2820988" y="5045075"/>
            <a:ext cx="1598612" cy="1592263"/>
            <a:chOff x="1791" y="527"/>
            <a:chExt cx="1133" cy="1128"/>
          </a:xfrm>
        </p:grpSpPr>
        <p:pic>
          <p:nvPicPr>
            <p:cNvPr id="132150" name="Picture 9" descr="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791" y="527"/>
              <a:ext cx="1133" cy="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2151" name="Text Box 10"/>
            <p:cNvSpPr txBox="1">
              <a:spLocks noChangeArrowheads="1"/>
            </p:cNvSpPr>
            <p:nvPr/>
          </p:nvSpPr>
          <p:spPr bwMode="auto">
            <a:xfrm>
              <a:off x="1902" y="1243"/>
              <a:ext cx="972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  <a:latin typeface="Arial Narrow" pitchFamily="-107" charset="0"/>
                </a:rPr>
                <a:t>Coordenador Ped. do Polo</a:t>
              </a:r>
              <a:endParaRPr lang="pt-BR" sz="1600" b="1">
                <a:solidFill>
                  <a:schemeClr val="bg1"/>
                </a:solidFill>
                <a:latin typeface="Arial Narrow" pitchFamily="-107" charset="0"/>
              </a:endParaRP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1377950" y="2205038"/>
            <a:ext cx="1563688" cy="1436687"/>
            <a:chOff x="547" y="0"/>
            <a:chExt cx="1108" cy="1018"/>
          </a:xfrm>
        </p:grpSpPr>
        <p:pic>
          <p:nvPicPr>
            <p:cNvPr id="132148" name="Picture 12" descr="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44" y="0"/>
              <a:ext cx="914" cy="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2149" name="Text Box 13"/>
            <p:cNvSpPr txBox="1">
              <a:spLocks noChangeArrowheads="1"/>
            </p:cNvSpPr>
            <p:nvPr/>
          </p:nvSpPr>
          <p:spPr bwMode="auto">
            <a:xfrm>
              <a:off x="547" y="780"/>
              <a:ext cx="1108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  <a:latin typeface="Arial Narrow" pitchFamily="-107" charset="0"/>
                </a:rPr>
                <a:t>Tutor Eletrônico</a:t>
              </a:r>
              <a:endParaRPr lang="pt-BR" sz="1600" b="1">
                <a:solidFill>
                  <a:schemeClr val="bg1"/>
                </a:solidFill>
                <a:latin typeface="Arial Narrow" pitchFamily="-107" charset="0"/>
              </a:endParaRP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4597400" y="5157788"/>
            <a:ext cx="1490663" cy="1514475"/>
            <a:chOff x="1506" y="3186"/>
            <a:chExt cx="1056" cy="1073"/>
          </a:xfrm>
        </p:grpSpPr>
        <p:pic>
          <p:nvPicPr>
            <p:cNvPr id="132146" name="Picture 24" descr="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506" y="3186"/>
              <a:ext cx="1056" cy="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2147" name="Text Box 25"/>
            <p:cNvSpPr txBox="1">
              <a:spLocks noChangeArrowheads="1"/>
            </p:cNvSpPr>
            <p:nvPr/>
          </p:nvSpPr>
          <p:spPr bwMode="auto">
            <a:xfrm>
              <a:off x="1658" y="4021"/>
              <a:ext cx="752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  <a:latin typeface="Arial Narrow" pitchFamily="-107" charset="0"/>
                </a:rPr>
                <a:t>CTP</a:t>
              </a:r>
              <a:endParaRPr lang="pt-BR" sz="1600" b="1">
                <a:solidFill>
                  <a:schemeClr val="bg1"/>
                </a:solidFill>
                <a:latin typeface="Arial Narrow" pitchFamily="-107" charset="0"/>
              </a:endParaRP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6037263" y="4146550"/>
            <a:ext cx="1371600" cy="1587500"/>
            <a:chOff x="2577" y="2886"/>
            <a:chExt cx="972" cy="1125"/>
          </a:xfrm>
        </p:grpSpPr>
        <p:pic>
          <p:nvPicPr>
            <p:cNvPr id="132144" name="Picture 27" descr="4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80" y="2886"/>
              <a:ext cx="966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2145" name="Text Box 28"/>
            <p:cNvSpPr txBox="1">
              <a:spLocks noChangeArrowheads="1"/>
            </p:cNvSpPr>
            <p:nvPr/>
          </p:nvSpPr>
          <p:spPr bwMode="auto">
            <a:xfrm>
              <a:off x="2577" y="3773"/>
              <a:ext cx="972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  <a:latin typeface="Arial Narrow" pitchFamily="-107" charset="0"/>
                </a:rPr>
                <a:t>Tutor de Sala</a:t>
              </a:r>
              <a:endParaRPr lang="pt-BR" sz="1600" b="1">
                <a:solidFill>
                  <a:schemeClr val="bg1"/>
                </a:solidFill>
                <a:latin typeface="Arial Narrow" pitchFamily="-107" charset="0"/>
              </a:endParaRP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3733800" y="2630488"/>
            <a:ext cx="1793875" cy="1849437"/>
            <a:chOff x="2336" y="1706"/>
            <a:chExt cx="1130" cy="1165"/>
          </a:xfrm>
        </p:grpSpPr>
        <p:pic>
          <p:nvPicPr>
            <p:cNvPr id="132142" name="Picture 30" descr="9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336" y="1706"/>
              <a:ext cx="1130" cy="1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2143" name="Text Box 31"/>
            <p:cNvSpPr txBox="1">
              <a:spLocks noChangeArrowheads="1"/>
            </p:cNvSpPr>
            <p:nvPr/>
          </p:nvSpPr>
          <p:spPr bwMode="auto">
            <a:xfrm>
              <a:off x="2623" y="2659"/>
              <a:ext cx="5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  <a:latin typeface="Arial Narrow" pitchFamily="-107" charset="0"/>
                </a:rPr>
                <a:t>Alunos</a:t>
              </a:r>
              <a:endParaRPr lang="pt-BR" sz="1600" b="1">
                <a:solidFill>
                  <a:schemeClr val="bg1"/>
                </a:solidFill>
                <a:latin typeface="Arial Narrow" pitchFamily="-107" charset="0"/>
              </a:endParaRPr>
            </a:p>
          </p:txBody>
        </p:sp>
      </p:grpSp>
      <p:sp>
        <p:nvSpPr>
          <p:cNvPr id="145464" name="Text Box 56"/>
          <p:cNvSpPr txBox="1">
            <a:spLocks noChangeArrowheads="1"/>
          </p:cNvSpPr>
          <p:nvPr/>
        </p:nvSpPr>
        <p:spPr bwMode="auto">
          <a:xfrm rot="-5400000">
            <a:off x="-3024981" y="3182144"/>
            <a:ext cx="67770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100" b="1">
                <a:solidFill>
                  <a:srgbClr val="FFFF66"/>
                </a:solidFill>
              </a:rPr>
              <a:t>ATORES DO PROCESSO</a:t>
            </a:r>
          </a:p>
        </p:txBody>
      </p:sp>
      <p:grpSp>
        <p:nvGrpSpPr>
          <p:cNvPr id="11" name="Group 59"/>
          <p:cNvGrpSpPr>
            <a:grpSpLocks/>
          </p:cNvGrpSpPr>
          <p:nvPr/>
        </p:nvGrpSpPr>
        <p:grpSpPr bwMode="auto">
          <a:xfrm>
            <a:off x="6684963" y="2198688"/>
            <a:ext cx="1200150" cy="1893887"/>
            <a:chOff x="4195" y="1298"/>
            <a:chExt cx="756" cy="1193"/>
          </a:xfrm>
        </p:grpSpPr>
        <p:pic>
          <p:nvPicPr>
            <p:cNvPr id="132140" name="Picture 57" descr="orientador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195" y="1298"/>
              <a:ext cx="756" cy="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2141" name="Text Box 58"/>
            <p:cNvSpPr txBox="1">
              <a:spLocks noChangeArrowheads="1"/>
            </p:cNvSpPr>
            <p:nvPr/>
          </p:nvSpPr>
          <p:spPr bwMode="auto">
            <a:xfrm>
              <a:off x="4201" y="2125"/>
              <a:ext cx="73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600" b="1">
                  <a:solidFill>
                    <a:schemeClr val="bg1"/>
                  </a:solidFill>
                  <a:latin typeface="Arial Narrow" pitchFamily="-107" charset="0"/>
                </a:rPr>
                <a:t>Professor</a:t>
              </a:r>
              <a:br>
                <a:rPr lang="pt-BR" sz="1600" b="1">
                  <a:solidFill>
                    <a:schemeClr val="bg1"/>
                  </a:solidFill>
                  <a:latin typeface="Arial Narrow" pitchFamily="-107" charset="0"/>
                </a:rPr>
              </a:br>
              <a:r>
                <a:rPr lang="pt-BR" sz="1600" b="1">
                  <a:solidFill>
                    <a:schemeClr val="bg1"/>
                  </a:solidFill>
                  <a:latin typeface="Arial Narrow" pitchFamily="-107" charset="0"/>
                </a:rPr>
                <a:t>Orientador</a:t>
              </a:r>
            </a:p>
          </p:txBody>
        </p:sp>
      </p:grpSp>
      <p:grpSp>
        <p:nvGrpSpPr>
          <p:cNvPr id="12" name="Group 64"/>
          <p:cNvGrpSpPr>
            <a:grpSpLocks/>
          </p:cNvGrpSpPr>
          <p:nvPr/>
        </p:nvGrpSpPr>
        <p:grpSpPr bwMode="auto">
          <a:xfrm>
            <a:off x="2982913" y="1836738"/>
            <a:ext cx="3375025" cy="3375025"/>
            <a:chOff x="1850" y="1157"/>
            <a:chExt cx="2126" cy="2126"/>
          </a:xfrm>
        </p:grpSpPr>
        <p:grpSp>
          <p:nvGrpSpPr>
            <p:cNvPr id="13" name="Group 32"/>
            <p:cNvGrpSpPr>
              <a:grpSpLocks/>
            </p:cNvGrpSpPr>
            <p:nvPr/>
          </p:nvGrpSpPr>
          <p:grpSpPr bwMode="auto">
            <a:xfrm>
              <a:off x="1850" y="1157"/>
              <a:ext cx="2126" cy="2126"/>
              <a:chOff x="1843" y="1266"/>
              <a:chExt cx="2126" cy="2126"/>
            </a:xfrm>
          </p:grpSpPr>
          <p:sp>
            <p:nvSpPr>
              <p:cNvPr id="132138" name="Oval 33"/>
              <p:cNvSpPr>
                <a:spLocks noChangeArrowheads="1"/>
              </p:cNvSpPr>
              <p:nvPr/>
            </p:nvSpPr>
            <p:spPr bwMode="auto">
              <a:xfrm>
                <a:off x="1843" y="1266"/>
                <a:ext cx="2126" cy="212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2139" name="AutoShape 34"/>
              <p:cNvSpPr>
                <a:spLocks noChangeArrowheads="1"/>
              </p:cNvSpPr>
              <p:nvPr/>
            </p:nvSpPr>
            <p:spPr bwMode="auto">
              <a:xfrm rot="-5400000">
                <a:off x="2750" y="1315"/>
                <a:ext cx="272" cy="194"/>
              </a:xfrm>
              <a:prstGeom prst="leftRightArrow">
                <a:avLst>
                  <a:gd name="adj1" fmla="val 49556"/>
                  <a:gd name="adj2" fmla="val 40692"/>
                </a:avLst>
              </a:prstGeom>
              <a:solidFill>
                <a:srgbClr val="CCFF33">
                  <a:alpha val="85881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4" name="Group 35"/>
            <p:cNvGrpSpPr>
              <a:grpSpLocks/>
            </p:cNvGrpSpPr>
            <p:nvPr/>
          </p:nvGrpSpPr>
          <p:grpSpPr bwMode="auto">
            <a:xfrm rot="2287191">
              <a:off x="1850" y="1157"/>
              <a:ext cx="2126" cy="2126"/>
              <a:chOff x="1843" y="1266"/>
              <a:chExt cx="2126" cy="2126"/>
            </a:xfrm>
          </p:grpSpPr>
          <p:sp>
            <p:nvSpPr>
              <p:cNvPr id="132136" name="Oval 36"/>
              <p:cNvSpPr>
                <a:spLocks noChangeArrowheads="1"/>
              </p:cNvSpPr>
              <p:nvPr/>
            </p:nvSpPr>
            <p:spPr bwMode="auto">
              <a:xfrm>
                <a:off x="1843" y="1266"/>
                <a:ext cx="2126" cy="212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2137" name="AutoShape 37"/>
              <p:cNvSpPr>
                <a:spLocks noChangeArrowheads="1"/>
              </p:cNvSpPr>
              <p:nvPr/>
            </p:nvSpPr>
            <p:spPr bwMode="auto">
              <a:xfrm rot="-5400000">
                <a:off x="2750" y="1315"/>
                <a:ext cx="272" cy="194"/>
              </a:xfrm>
              <a:prstGeom prst="leftRightArrow">
                <a:avLst>
                  <a:gd name="adj1" fmla="val 49556"/>
                  <a:gd name="adj2" fmla="val 40692"/>
                </a:avLst>
              </a:prstGeom>
              <a:solidFill>
                <a:srgbClr val="CCFF33">
                  <a:alpha val="85881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5" name="Group 38"/>
            <p:cNvGrpSpPr>
              <a:grpSpLocks/>
            </p:cNvGrpSpPr>
            <p:nvPr/>
          </p:nvGrpSpPr>
          <p:grpSpPr bwMode="auto">
            <a:xfrm rot="4846750">
              <a:off x="1850" y="1157"/>
              <a:ext cx="2126" cy="2126"/>
              <a:chOff x="1843" y="1266"/>
              <a:chExt cx="2126" cy="2126"/>
            </a:xfrm>
          </p:grpSpPr>
          <p:sp>
            <p:nvSpPr>
              <p:cNvPr id="132134" name="Oval 39"/>
              <p:cNvSpPr>
                <a:spLocks noChangeArrowheads="1"/>
              </p:cNvSpPr>
              <p:nvPr/>
            </p:nvSpPr>
            <p:spPr bwMode="auto">
              <a:xfrm>
                <a:off x="1843" y="1266"/>
                <a:ext cx="2126" cy="212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2135" name="AutoShape 40"/>
              <p:cNvSpPr>
                <a:spLocks noChangeArrowheads="1"/>
              </p:cNvSpPr>
              <p:nvPr/>
            </p:nvSpPr>
            <p:spPr bwMode="auto">
              <a:xfrm rot="-5400000">
                <a:off x="2750" y="1315"/>
                <a:ext cx="272" cy="194"/>
              </a:xfrm>
              <a:prstGeom prst="leftRightArrow">
                <a:avLst>
                  <a:gd name="adj1" fmla="val 49556"/>
                  <a:gd name="adj2" fmla="val 40692"/>
                </a:avLst>
              </a:prstGeom>
              <a:solidFill>
                <a:srgbClr val="CCFF33">
                  <a:alpha val="85881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6" name="Group 41"/>
            <p:cNvGrpSpPr>
              <a:grpSpLocks/>
            </p:cNvGrpSpPr>
            <p:nvPr/>
          </p:nvGrpSpPr>
          <p:grpSpPr bwMode="auto">
            <a:xfrm rot="7058895">
              <a:off x="1850" y="1157"/>
              <a:ext cx="2126" cy="2126"/>
              <a:chOff x="1843" y="1266"/>
              <a:chExt cx="2126" cy="2126"/>
            </a:xfrm>
          </p:grpSpPr>
          <p:sp>
            <p:nvSpPr>
              <p:cNvPr id="132132" name="Oval 42"/>
              <p:cNvSpPr>
                <a:spLocks noChangeArrowheads="1"/>
              </p:cNvSpPr>
              <p:nvPr/>
            </p:nvSpPr>
            <p:spPr bwMode="auto">
              <a:xfrm>
                <a:off x="1843" y="1266"/>
                <a:ext cx="2126" cy="212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2133" name="AutoShape 43"/>
              <p:cNvSpPr>
                <a:spLocks noChangeArrowheads="1"/>
              </p:cNvSpPr>
              <p:nvPr/>
            </p:nvSpPr>
            <p:spPr bwMode="auto">
              <a:xfrm rot="-5400000">
                <a:off x="2750" y="1315"/>
                <a:ext cx="272" cy="194"/>
              </a:xfrm>
              <a:prstGeom prst="leftRightArrow">
                <a:avLst>
                  <a:gd name="adj1" fmla="val 49556"/>
                  <a:gd name="adj2" fmla="val 40692"/>
                </a:avLst>
              </a:prstGeom>
              <a:solidFill>
                <a:srgbClr val="CCFF33">
                  <a:alpha val="85881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7" name="Group 44"/>
            <p:cNvGrpSpPr>
              <a:grpSpLocks/>
            </p:cNvGrpSpPr>
            <p:nvPr/>
          </p:nvGrpSpPr>
          <p:grpSpPr bwMode="auto">
            <a:xfrm rot="9498145">
              <a:off x="1850" y="1157"/>
              <a:ext cx="2126" cy="2126"/>
              <a:chOff x="1843" y="1266"/>
              <a:chExt cx="2126" cy="2126"/>
            </a:xfrm>
          </p:grpSpPr>
          <p:sp>
            <p:nvSpPr>
              <p:cNvPr id="132130" name="Oval 45"/>
              <p:cNvSpPr>
                <a:spLocks noChangeArrowheads="1"/>
              </p:cNvSpPr>
              <p:nvPr/>
            </p:nvSpPr>
            <p:spPr bwMode="auto">
              <a:xfrm>
                <a:off x="1843" y="1266"/>
                <a:ext cx="2126" cy="212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2131" name="AutoShape 46"/>
              <p:cNvSpPr>
                <a:spLocks noChangeArrowheads="1"/>
              </p:cNvSpPr>
              <p:nvPr/>
            </p:nvSpPr>
            <p:spPr bwMode="auto">
              <a:xfrm rot="-5400000">
                <a:off x="2750" y="1315"/>
                <a:ext cx="272" cy="194"/>
              </a:xfrm>
              <a:prstGeom prst="leftRightArrow">
                <a:avLst>
                  <a:gd name="adj1" fmla="val 49556"/>
                  <a:gd name="adj2" fmla="val 40692"/>
                </a:avLst>
              </a:prstGeom>
              <a:solidFill>
                <a:srgbClr val="CCFF33">
                  <a:alpha val="85881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8" name="Group 47"/>
            <p:cNvGrpSpPr>
              <a:grpSpLocks/>
            </p:cNvGrpSpPr>
            <p:nvPr/>
          </p:nvGrpSpPr>
          <p:grpSpPr bwMode="auto">
            <a:xfrm rot="-9403451">
              <a:off x="1850" y="1157"/>
              <a:ext cx="2126" cy="2126"/>
              <a:chOff x="1843" y="1266"/>
              <a:chExt cx="2126" cy="2126"/>
            </a:xfrm>
          </p:grpSpPr>
          <p:sp>
            <p:nvSpPr>
              <p:cNvPr id="132128" name="Oval 48"/>
              <p:cNvSpPr>
                <a:spLocks noChangeArrowheads="1"/>
              </p:cNvSpPr>
              <p:nvPr/>
            </p:nvSpPr>
            <p:spPr bwMode="auto">
              <a:xfrm>
                <a:off x="1843" y="1266"/>
                <a:ext cx="2126" cy="212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2129" name="AutoShape 49"/>
              <p:cNvSpPr>
                <a:spLocks noChangeArrowheads="1"/>
              </p:cNvSpPr>
              <p:nvPr/>
            </p:nvSpPr>
            <p:spPr bwMode="auto">
              <a:xfrm rot="-5400000">
                <a:off x="2750" y="1315"/>
                <a:ext cx="272" cy="194"/>
              </a:xfrm>
              <a:prstGeom prst="leftRightArrow">
                <a:avLst>
                  <a:gd name="adj1" fmla="val 49556"/>
                  <a:gd name="adj2" fmla="val 40692"/>
                </a:avLst>
              </a:prstGeom>
              <a:solidFill>
                <a:srgbClr val="CCFF33">
                  <a:alpha val="85881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9" name="Group 50"/>
            <p:cNvGrpSpPr>
              <a:grpSpLocks/>
            </p:cNvGrpSpPr>
            <p:nvPr/>
          </p:nvGrpSpPr>
          <p:grpSpPr bwMode="auto">
            <a:xfrm rot="-7214464">
              <a:off x="1850" y="1157"/>
              <a:ext cx="2126" cy="2126"/>
              <a:chOff x="1843" y="1266"/>
              <a:chExt cx="2126" cy="2126"/>
            </a:xfrm>
          </p:grpSpPr>
          <p:sp>
            <p:nvSpPr>
              <p:cNvPr id="132126" name="Oval 51"/>
              <p:cNvSpPr>
                <a:spLocks noChangeArrowheads="1"/>
              </p:cNvSpPr>
              <p:nvPr/>
            </p:nvSpPr>
            <p:spPr bwMode="auto">
              <a:xfrm>
                <a:off x="1843" y="1266"/>
                <a:ext cx="2126" cy="212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2127" name="AutoShape 52"/>
              <p:cNvSpPr>
                <a:spLocks noChangeArrowheads="1"/>
              </p:cNvSpPr>
              <p:nvPr/>
            </p:nvSpPr>
            <p:spPr bwMode="auto">
              <a:xfrm rot="-5400000">
                <a:off x="2750" y="1315"/>
                <a:ext cx="272" cy="194"/>
              </a:xfrm>
              <a:prstGeom prst="leftRightArrow">
                <a:avLst>
                  <a:gd name="adj1" fmla="val 49556"/>
                  <a:gd name="adj2" fmla="val 40692"/>
                </a:avLst>
              </a:prstGeom>
              <a:solidFill>
                <a:srgbClr val="CCFF33">
                  <a:alpha val="85881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20" name="Group 53"/>
            <p:cNvGrpSpPr>
              <a:grpSpLocks/>
            </p:cNvGrpSpPr>
            <p:nvPr/>
          </p:nvGrpSpPr>
          <p:grpSpPr bwMode="auto">
            <a:xfrm rot="-4839500">
              <a:off x="1850" y="1157"/>
              <a:ext cx="2126" cy="2126"/>
              <a:chOff x="1843" y="1266"/>
              <a:chExt cx="2126" cy="2126"/>
            </a:xfrm>
          </p:grpSpPr>
          <p:sp>
            <p:nvSpPr>
              <p:cNvPr id="132124" name="Oval 54"/>
              <p:cNvSpPr>
                <a:spLocks noChangeArrowheads="1"/>
              </p:cNvSpPr>
              <p:nvPr/>
            </p:nvSpPr>
            <p:spPr bwMode="auto">
              <a:xfrm>
                <a:off x="1843" y="1266"/>
                <a:ext cx="2126" cy="212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2125" name="AutoShape 55"/>
              <p:cNvSpPr>
                <a:spLocks noChangeArrowheads="1"/>
              </p:cNvSpPr>
              <p:nvPr/>
            </p:nvSpPr>
            <p:spPr bwMode="auto">
              <a:xfrm rot="-5400000">
                <a:off x="2750" y="1315"/>
                <a:ext cx="272" cy="194"/>
              </a:xfrm>
              <a:prstGeom prst="leftRightArrow">
                <a:avLst>
                  <a:gd name="adj1" fmla="val 49556"/>
                  <a:gd name="adj2" fmla="val 40692"/>
                </a:avLst>
              </a:prstGeom>
              <a:solidFill>
                <a:srgbClr val="CCFF33">
                  <a:alpha val="85881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21" name="Group 60"/>
            <p:cNvGrpSpPr>
              <a:grpSpLocks/>
            </p:cNvGrpSpPr>
            <p:nvPr/>
          </p:nvGrpSpPr>
          <p:grpSpPr bwMode="auto">
            <a:xfrm rot="-2444410">
              <a:off x="1850" y="1157"/>
              <a:ext cx="2126" cy="2126"/>
              <a:chOff x="1843" y="1266"/>
              <a:chExt cx="2126" cy="2126"/>
            </a:xfrm>
          </p:grpSpPr>
          <p:sp>
            <p:nvSpPr>
              <p:cNvPr id="132122" name="Oval 61"/>
              <p:cNvSpPr>
                <a:spLocks noChangeArrowheads="1"/>
              </p:cNvSpPr>
              <p:nvPr/>
            </p:nvSpPr>
            <p:spPr bwMode="auto">
              <a:xfrm>
                <a:off x="1843" y="1266"/>
                <a:ext cx="2126" cy="212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2123" name="AutoShape 62"/>
              <p:cNvSpPr>
                <a:spLocks noChangeArrowheads="1"/>
              </p:cNvSpPr>
              <p:nvPr/>
            </p:nvSpPr>
            <p:spPr bwMode="auto">
              <a:xfrm rot="-5400000">
                <a:off x="2750" y="1315"/>
                <a:ext cx="272" cy="194"/>
              </a:xfrm>
              <a:prstGeom prst="leftRightArrow">
                <a:avLst>
                  <a:gd name="adj1" fmla="val 49556"/>
                  <a:gd name="adj2" fmla="val 40692"/>
                </a:avLst>
              </a:prstGeom>
              <a:solidFill>
                <a:srgbClr val="CCFF33">
                  <a:alpha val="85881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54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54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54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0.00924 C 0.14861 0.00924 0.27604 0.17757 0.27604 0.3852 C 0.27604 0.59237 0.14861 0.76185 -0.00695 0.76185 C -0.16285 0.76185 -0.28924 0.59237 -0.28924 0.3852 C -0.28924 0.17757 -0.16285 0.00924 -0.00695 0.00924 Z " pathEditMode="relative" rAng="0" ptsTypes="fffff">
                                      <p:cBhvr>
                                        <p:cTn id="110" dur="4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6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4 0.00694 C 0.10243 0.1422 0.11476 0.37989 0.01267 0.53619 C -0.08941 0.69156 -0.26788 0.70752 -0.3849 0.5718 C -0.50243 0.43538 -0.51406 0.19838 -0.41233 0.04232 C -0.30937 -0.11352 -0.13142 -0.12948 -0.01424 0.00694 Z " pathEditMode="relative" rAng="2468096" ptsTypes="fffff">
                                      <p:cBhvr>
                                        <p:cTn id="112" dur="4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282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0044 C 0.0073 0.20948 -0.10225 0.39839 -0.2559 0.42474 C -0.41024 0.45157 -0.55191 0.30659 -0.57187 0.10151 C -0.59218 -0.10427 -0.48298 -0.29156 -0.32882 -0.31861 C -0.17482 -0.34543 -0.03298 -0.20138 -0.01302 0.0044 Z " pathEditMode="relative" rAng="4955734" ptsTypes="fffff">
                                      <p:cBhvr>
                                        <p:cTn id="114" dur="4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" y="49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 -0.02428 C -0.06094 0.15514 -0.23299 0.21965 -0.36789 0.11745 C -0.50348 0.01688 -0.55157 -0.21203 -0.47518 -0.39191 C -0.39914 -0.57203 -0.22744 -0.63584 -0.09271 -0.5348 C 0.0427 -0.4333 0.09062 -0.20532 0.0151 -0.02428 Z " pathEditMode="relative" rAng="7162965" ptsTypes="fffff">
                                      <p:cBhvr>
                                        <p:cTn id="116" dur="4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" y="-184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1133 C -0.15034 0.06937 -0.30694 -0.04485 -0.35034 -0.24347 C -0.39409 -0.44092 -0.30764 -0.64994 -0.15885 -0.70751 C -0.01024 -0.76624 0.14618 -0.65133 0.18941 -0.45271 C 0.23316 -0.2541 0.14757 -0.04647 -0.00208 0.01133 Z " pathEditMode="relative" rAng="9828493" ptsTypes="fffff">
                                      <p:cBhvr>
                                        <p:cTn id="118" dur="4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36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116 C -0.15487 -0.09365 -0.21268 -0.31746 -0.14428 -0.50128 C -0.07518 -0.68532 0.0934 -0.76116 0.23177 -0.67029 C 0.37048 -0.57873 0.42691 -0.35376 0.35798 -0.16995 C 0.28941 0.01526 0.12152 0.08763 -0.01719 -0.00116 Z " pathEditMode="relative" rAng="12384733" ptsTypes="fffff">
                                      <p:cBhvr>
                                        <p:cTn id="120" dur="4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-335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23 -0.27592 C 0.02882 -0.47268 0.18785 -0.58125 0.33542 -0.51828 C 0.48299 -0.45509 0.56458 -0.24328 0.51701 -0.04675 C 0.46944 0.15024 0.31076 0.25834 0.16354 0.19538 C 0.01562 0.13195 -0.06615 -0.07916 -0.01823 -0.27592 Z " pathEditMode="relative" rAng="-4330271" ptsTypes="fffff">
                                      <p:cBhvr>
                                        <p:cTn id="122" dur="4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" y="11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3 0.23376 C -0.05086 0.0437 0.0158 -0.17711 0.15868 -0.2578 C 0.30139 -0.33849 0.46719 -0.24924 0.52778 -0.05919 C 0.58837 0.1311 0.52136 0.35168 0.37882 0.43261 C 0.23577 0.51307 0.07014 0.42451 0.00973 0.23376 Z " pathEditMode="relative" rAng="14822213" ptsTypes="fffff">
                                      <p:cBhvr>
                                        <p:cTn id="124" dur="4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" y="-146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0.02243 C 0.11598 -0.10543 0.29289 -0.07861 0.38976 0.08347 C 0.48542 0.24509 0.46493 0.48139 0.34341 0.60972 C 0.2217 0.73804 0.04462 0.70983 -0.05156 0.54844 C -0.14809 0.38636 -0.12725 0.15122 -0.0052 0.02243 Z " pathEditMode="relative" rAng="-2300581" ptsTypes="fffff">
                                      <p:cBhvr>
                                        <p:cTn id="126" dur="4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29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4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3000" tmFilter="0, 0; .2, .5; .8, .5; 1, 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1500" autoRev="1" fill="hold"/>
                                        <p:tgtEl>
                                          <p:spTgt spid="1454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3000" tmFilter="0, 0; .2, .5; .8, .5; 1, 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1500" autoRev="1" fill="hold"/>
                                        <p:tgtEl>
                                          <p:spTgt spid="1454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350" y="-457200"/>
            <a:ext cx="9410700" cy="7772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33400" y="4343400"/>
            <a:ext cx="4191000" cy="2667000"/>
          </a:xfrm>
          <a:prstGeom prst="rect">
            <a:avLst/>
          </a:prstGeom>
          <a:solidFill>
            <a:srgbClr val="F4D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2400" y="2484437"/>
            <a:ext cx="50292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pt-BR" sz="28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buFont typeface="Wingdings" pitchFamily="2" charset="2"/>
              <a:buNone/>
            </a:pPr>
            <a:endParaRPr lang="pt-BR" sz="28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pt-BR" sz="2800" dirty="0" smtClean="0">
                <a:solidFill>
                  <a:schemeClr val="bg1"/>
                </a:solidFill>
                <a:latin typeface="Arial"/>
                <a:cs typeface="Arial"/>
              </a:rPr>
              <a:t>17 </a:t>
            </a:r>
            <a:r>
              <a:rPr lang="pt-BR" sz="2800" dirty="0">
                <a:solidFill>
                  <a:schemeClr val="bg1"/>
                </a:solidFill>
                <a:latin typeface="Arial"/>
                <a:cs typeface="Arial"/>
              </a:rPr>
              <a:t>cursos de</a:t>
            </a:r>
            <a:r>
              <a:rPr lang="pt-BR" sz="2800" dirty="0" smtClean="0">
                <a:solidFill>
                  <a:schemeClr val="bg1"/>
                </a:solidFill>
                <a:latin typeface="Arial"/>
                <a:cs typeface="Arial"/>
              </a:rPr>
              <a:t> graduação</a:t>
            </a:r>
            <a:r>
              <a:rPr lang="pt-BR" sz="2800" dirty="0">
                <a:solidFill>
                  <a:schemeClr val="bg1"/>
                </a:solidFill>
                <a:latin typeface="Arial"/>
                <a:cs typeface="Arial"/>
              </a:rPr>
              <a:t>;</a:t>
            </a:r>
            <a:endParaRPr lang="pt-BR" sz="28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pt-BR" sz="2800" dirty="0" smtClean="0">
                <a:solidFill>
                  <a:schemeClr val="bg1"/>
                </a:solidFill>
                <a:latin typeface="Arial"/>
                <a:cs typeface="Arial"/>
              </a:rPr>
              <a:t>14</a:t>
            </a:r>
            <a:r>
              <a:rPr lang="pt-BR" sz="28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2800" dirty="0">
                <a:solidFill>
                  <a:schemeClr val="bg1"/>
                </a:solidFill>
                <a:latin typeface="Arial"/>
                <a:cs typeface="Arial"/>
              </a:rPr>
              <a:t>cursos de pós-graduação lato </a:t>
            </a:r>
            <a:r>
              <a:rPr lang="pt-BR" sz="2800" dirty="0" err="1">
                <a:solidFill>
                  <a:schemeClr val="bg1"/>
                </a:solidFill>
                <a:latin typeface="Arial"/>
                <a:cs typeface="Arial"/>
              </a:rPr>
              <a:t>sensu</a:t>
            </a:r>
            <a:r>
              <a:rPr lang="pt-BR" sz="2800" dirty="0">
                <a:solidFill>
                  <a:schemeClr val="bg1"/>
                </a:solidFill>
                <a:latin typeface="Arial"/>
                <a:cs typeface="Arial"/>
              </a:rPr>
              <a:t>;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Arial"/>
                <a:cs typeface="Arial"/>
              </a:rPr>
              <a:t>135.000 </a:t>
            </a:r>
            <a:r>
              <a:rPr lang="pt-BR" sz="2800" dirty="0">
                <a:solidFill>
                  <a:schemeClr val="bg1"/>
                </a:solidFill>
                <a:latin typeface="Arial"/>
                <a:cs typeface="Arial"/>
              </a:rPr>
              <a:t>alunos 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Arial"/>
                <a:cs typeface="Arial"/>
              </a:rPr>
              <a:t>469 Polos de Apoio Presencial;</a:t>
            </a:r>
          </a:p>
          <a:p>
            <a:endParaRPr lang="it-IT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350" y="-457200"/>
            <a:ext cx="9410700" cy="7772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33400" y="4343400"/>
            <a:ext cx="4191000" cy="2667000"/>
          </a:xfrm>
          <a:prstGeom prst="rect">
            <a:avLst/>
          </a:prstGeom>
          <a:solidFill>
            <a:srgbClr val="F4D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2400" y="2484437"/>
            <a:ext cx="50292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pt-BR" sz="28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buFont typeface="Wingdings" pitchFamily="2" charset="2"/>
              <a:buNone/>
            </a:pPr>
            <a:endParaRPr lang="pt-BR" sz="28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pt-BR" sz="2800" dirty="0" smtClean="0">
                <a:solidFill>
                  <a:schemeClr val="bg1"/>
                </a:solidFill>
                <a:latin typeface="Arial"/>
                <a:cs typeface="Arial"/>
              </a:rPr>
              <a:t>Presente em todos os estados brasileiros</a:t>
            </a:r>
            <a:r>
              <a:rPr lang="pt-BR" sz="2800" dirty="0" smtClean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pt-BR" sz="280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it-IT" sz="2800" smtClean="0">
                <a:solidFill>
                  <a:schemeClr val="bg1"/>
                </a:solidFill>
                <a:latin typeface="Arial"/>
                <a:cs typeface="Arial"/>
              </a:rPr>
              <a:t>Bolsas</a:t>
            </a:r>
            <a:r>
              <a:rPr lang="it-IT" sz="2800" dirty="0" smtClean="0">
                <a:solidFill>
                  <a:schemeClr val="bg1"/>
                </a:solidFill>
                <a:latin typeface="Arial"/>
                <a:cs typeface="Arial"/>
              </a:rPr>
              <a:t> PROUNI;</a:t>
            </a:r>
          </a:p>
          <a:p>
            <a:endParaRPr lang="it-IT" sz="28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endParaRPr lang="it-IT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92179" y="217481"/>
            <a:ext cx="5004221" cy="51389"/>
            <a:chOff x="2507" y="482"/>
            <a:chExt cx="3004" cy="117"/>
          </a:xfrm>
        </p:grpSpPr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>
              <a:off x="3243" y="482"/>
              <a:ext cx="2268" cy="117"/>
            </a:xfrm>
            <a:prstGeom prst="roundRect">
              <a:avLst>
                <a:gd name="adj" fmla="val 7315"/>
              </a:avLst>
            </a:prstGeom>
            <a:solidFill>
              <a:srgbClr val="080808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3016" y="482"/>
              <a:ext cx="136" cy="117"/>
            </a:xfrm>
            <a:prstGeom prst="roundRect">
              <a:avLst>
                <a:gd name="adj" fmla="val 7315"/>
              </a:avLst>
            </a:prstGeom>
            <a:solidFill>
              <a:srgbClr val="080808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2835" y="482"/>
              <a:ext cx="90" cy="117"/>
            </a:xfrm>
            <a:prstGeom prst="roundRect">
              <a:avLst>
                <a:gd name="adj" fmla="val 7315"/>
              </a:avLst>
            </a:prstGeom>
            <a:solidFill>
              <a:srgbClr val="080808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>
              <a:off x="2699" y="482"/>
              <a:ext cx="53" cy="117"/>
            </a:xfrm>
            <a:prstGeom prst="roundRect">
              <a:avLst>
                <a:gd name="adj" fmla="val 7315"/>
              </a:avLst>
            </a:prstGeom>
            <a:solidFill>
              <a:srgbClr val="080808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2582" y="482"/>
              <a:ext cx="34" cy="117"/>
            </a:xfrm>
            <a:prstGeom prst="roundRect">
              <a:avLst>
                <a:gd name="adj" fmla="val 7315"/>
              </a:avLst>
            </a:prstGeom>
            <a:solidFill>
              <a:srgbClr val="080808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3" name="AutoShape 9"/>
            <p:cNvSpPr>
              <a:spLocks noChangeArrowheads="1"/>
            </p:cNvSpPr>
            <p:nvPr/>
          </p:nvSpPr>
          <p:spPr bwMode="auto">
            <a:xfrm>
              <a:off x="2507" y="482"/>
              <a:ext cx="11" cy="117"/>
            </a:xfrm>
            <a:prstGeom prst="roundRect">
              <a:avLst>
                <a:gd name="adj" fmla="val 7315"/>
              </a:avLst>
            </a:prstGeom>
            <a:solidFill>
              <a:srgbClr val="080808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276</Words>
  <Application>Microsoft Macintosh PowerPoint</Application>
  <PresentationFormat>On-screen Show (4:3)</PresentationFormat>
  <Paragraphs>100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Tema do Office</vt:lpstr>
      <vt:lpstr>Sistema de Ensino Presencial Conectado da UNOPAR</vt:lpstr>
      <vt:lpstr>UNOPAR E O SISTEMA DE ENSINO PRESENCIAL CONECTADO</vt:lpstr>
      <vt:lpstr>Configuração para Oferta de Cursos</vt:lpstr>
      <vt:lpstr>Configuração para Oferta de Cursos</vt:lpstr>
      <vt:lpstr>Polo de Apoio Presencial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Reunião Administrativa Processo de Avaliação de Pólos</dc:title>
  <dc:creator>Paulo Ricardo T. Diniz</dc:creator>
  <cp:lastModifiedBy>Paulo Ricardo Diniz</cp:lastModifiedBy>
  <cp:revision>29</cp:revision>
  <dcterms:created xsi:type="dcterms:W3CDTF">2010-09-01T17:44:58Z</dcterms:created>
  <dcterms:modified xsi:type="dcterms:W3CDTF">2010-09-01T19:52:27Z</dcterms:modified>
</cp:coreProperties>
</file>