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325" r:id="rId3"/>
    <p:sldId id="331" r:id="rId4"/>
    <p:sldId id="329" r:id="rId5"/>
    <p:sldId id="330" r:id="rId6"/>
    <p:sldId id="328" r:id="rId7"/>
    <p:sldId id="332" r:id="rId8"/>
    <p:sldId id="324" r:id="rId9"/>
    <p:sldId id="263" r:id="rId10"/>
    <p:sldId id="312" r:id="rId11"/>
    <p:sldId id="262" r:id="rId12"/>
    <p:sldId id="300" r:id="rId13"/>
    <p:sldId id="333" r:id="rId14"/>
    <p:sldId id="261" r:id="rId15"/>
    <p:sldId id="313" r:id="rId16"/>
    <p:sldId id="335" r:id="rId17"/>
    <p:sldId id="334" r:id="rId18"/>
    <p:sldId id="322" r:id="rId19"/>
  </p:sldIdLst>
  <p:sldSz cx="9144000" cy="6858000" type="screen4x3"/>
  <p:notesSz cx="68580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DDDDD"/>
    <a:srgbClr val="FFCC66"/>
    <a:srgbClr val="292929"/>
    <a:srgbClr val="FFCC00"/>
    <a:srgbClr val="EAEAEA"/>
    <a:srgbClr val="FFFF99"/>
    <a:srgbClr val="FFFF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41" autoAdjust="0"/>
    <p:restoredTop sz="98759" autoAdjust="0"/>
  </p:normalViewPr>
  <p:slideViewPr>
    <p:cSldViewPr>
      <p:cViewPr varScale="1">
        <p:scale>
          <a:sx n="41" d="100"/>
          <a:sy n="41" d="100"/>
        </p:scale>
        <p:origin x="-1392" y="-96"/>
      </p:cViewPr>
      <p:guideLst>
        <p:guide orient="horz" pos="2160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75152-90B5-44E1-9122-C2C3544BC958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3BB0DA54-2E79-40DB-975D-3C9AD900AF5D}">
      <dgm:prSet custT="1"/>
      <dgm:spPr/>
      <dgm:t>
        <a:bodyPr/>
        <a:lstStyle/>
        <a:p>
          <a:pPr rtl="0"/>
          <a:r>
            <a:rPr lang="pt-BR" sz="1800" b="1" baseline="0" dirty="0" smtClean="0"/>
            <a:t>Carga horária: 14 horas</a:t>
          </a:r>
          <a:endParaRPr lang="pt-BR" sz="1800" baseline="0" dirty="0"/>
        </a:p>
      </dgm:t>
    </dgm:pt>
    <dgm:pt modelId="{AA86F8C9-7706-41A6-9742-DA5A17766E99}" type="parTrans" cxnId="{B440821E-DDFE-4C3A-905E-1B372EEDDC12}">
      <dgm:prSet/>
      <dgm:spPr/>
      <dgm:t>
        <a:bodyPr/>
        <a:lstStyle/>
        <a:p>
          <a:endParaRPr lang="pt-BR"/>
        </a:p>
      </dgm:t>
    </dgm:pt>
    <dgm:pt modelId="{E146FD37-DC68-43D6-9D57-AF6DD72F0671}" type="sibTrans" cxnId="{B440821E-DDFE-4C3A-905E-1B372EEDDC12}">
      <dgm:prSet/>
      <dgm:spPr/>
      <dgm:t>
        <a:bodyPr/>
        <a:lstStyle/>
        <a:p>
          <a:endParaRPr lang="pt-BR"/>
        </a:p>
      </dgm:t>
    </dgm:pt>
    <dgm:pt modelId="{D4B62D0B-4A2E-44AF-824C-31523E27D14E}">
      <dgm:prSet custT="1"/>
      <dgm:spPr/>
      <dgm:t>
        <a:bodyPr/>
        <a:lstStyle/>
        <a:p>
          <a:pPr rtl="0"/>
          <a:r>
            <a:rPr lang="pt-BR" sz="2000" b="1" baseline="0" dirty="0" smtClean="0"/>
            <a:t>AVA por 20 dias; 1 curso a cada vez; à escolha do aluno</a:t>
          </a:r>
          <a:endParaRPr lang="pt-BR" sz="2000" baseline="0" dirty="0"/>
        </a:p>
      </dgm:t>
    </dgm:pt>
    <dgm:pt modelId="{F9A3D7D5-620C-418A-A15E-CD7DB5D514EE}" type="parTrans" cxnId="{561AE59A-BFA9-49CE-8D8F-14D978F92714}">
      <dgm:prSet/>
      <dgm:spPr/>
      <dgm:t>
        <a:bodyPr/>
        <a:lstStyle/>
        <a:p>
          <a:endParaRPr lang="pt-BR"/>
        </a:p>
      </dgm:t>
    </dgm:pt>
    <dgm:pt modelId="{E3E548AE-AB57-4DAE-B01F-3B5422F0F1C0}" type="sibTrans" cxnId="{561AE59A-BFA9-49CE-8D8F-14D978F92714}">
      <dgm:prSet/>
      <dgm:spPr/>
      <dgm:t>
        <a:bodyPr/>
        <a:lstStyle/>
        <a:p>
          <a:endParaRPr lang="pt-BR"/>
        </a:p>
      </dgm:t>
    </dgm:pt>
    <dgm:pt modelId="{784599AC-CF25-49CE-99EA-23D7CD48EAD8}">
      <dgm:prSet custT="1"/>
      <dgm:spPr/>
      <dgm:t>
        <a:bodyPr/>
        <a:lstStyle/>
        <a:p>
          <a:pPr rtl="0"/>
          <a:r>
            <a:rPr lang="pt-BR" sz="2000" b="1" baseline="0" dirty="0" smtClean="0"/>
            <a:t>50 minutos de estudo por dia</a:t>
          </a:r>
          <a:endParaRPr lang="pt-BR" sz="2000" baseline="0" dirty="0"/>
        </a:p>
      </dgm:t>
    </dgm:pt>
    <dgm:pt modelId="{F141EFDB-274D-4993-85A9-519B550C1EAE}" type="parTrans" cxnId="{4B215971-3569-48DB-8D6A-1C0955A93395}">
      <dgm:prSet/>
      <dgm:spPr/>
      <dgm:t>
        <a:bodyPr/>
        <a:lstStyle/>
        <a:p>
          <a:endParaRPr lang="pt-BR"/>
        </a:p>
      </dgm:t>
    </dgm:pt>
    <dgm:pt modelId="{AE982ECE-3DAF-4531-B344-1DD307CBFD29}" type="sibTrans" cxnId="{4B215971-3569-48DB-8D6A-1C0955A93395}">
      <dgm:prSet/>
      <dgm:spPr/>
      <dgm:t>
        <a:bodyPr/>
        <a:lstStyle/>
        <a:p>
          <a:endParaRPr lang="pt-BR"/>
        </a:p>
      </dgm:t>
    </dgm:pt>
    <dgm:pt modelId="{25CB0E61-325B-40DE-BB2E-08E7874FFEF5}">
      <dgm:prSet custT="1"/>
      <dgm:spPr/>
      <dgm:t>
        <a:bodyPr/>
        <a:lstStyle/>
        <a:p>
          <a:pPr rtl="0"/>
          <a:r>
            <a:rPr lang="pt-BR" sz="2000" b="1" baseline="0" dirty="0" smtClean="0"/>
            <a:t>Certificado: 70%</a:t>
          </a:r>
          <a:endParaRPr lang="pt-BR" sz="2000" b="1" baseline="0" dirty="0"/>
        </a:p>
      </dgm:t>
    </dgm:pt>
    <dgm:pt modelId="{974C9602-9DC1-406F-BF9C-4C338E1D6DCA}" type="parTrans" cxnId="{17DC2AE1-D01B-428E-A6A8-4708FB67843E}">
      <dgm:prSet/>
      <dgm:spPr/>
      <dgm:t>
        <a:bodyPr/>
        <a:lstStyle/>
        <a:p>
          <a:endParaRPr lang="pt-BR"/>
        </a:p>
      </dgm:t>
    </dgm:pt>
    <dgm:pt modelId="{84A35A95-5035-4E56-A931-987C62F926E7}" type="sibTrans" cxnId="{17DC2AE1-D01B-428E-A6A8-4708FB67843E}">
      <dgm:prSet/>
      <dgm:spPr/>
      <dgm:t>
        <a:bodyPr/>
        <a:lstStyle/>
        <a:p>
          <a:endParaRPr lang="pt-BR"/>
        </a:p>
      </dgm:t>
    </dgm:pt>
    <dgm:pt modelId="{7C2FB004-2BAF-4CC5-9833-A14D35284D12}">
      <dgm:prSet/>
      <dgm:spPr/>
      <dgm:t>
        <a:bodyPr/>
        <a:lstStyle/>
        <a:p>
          <a:pPr rtl="0"/>
          <a:r>
            <a:rPr lang="pt-BR" sz="1600" b="1" dirty="0" smtClean="0"/>
            <a:t>Recursos didáticos totalmente on-line</a:t>
          </a:r>
          <a:endParaRPr lang="pt-BR" sz="1600" dirty="0"/>
        </a:p>
      </dgm:t>
    </dgm:pt>
    <dgm:pt modelId="{9DD5990C-FA28-411A-907B-04FE3C6B4DA1}" type="parTrans" cxnId="{E7019257-28F1-44DA-90F6-4468E109BD8A}">
      <dgm:prSet/>
      <dgm:spPr/>
      <dgm:t>
        <a:bodyPr/>
        <a:lstStyle/>
        <a:p>
          <a:endParaRPr lang="pt-BR"/>
        </a:p>
      </dgm:t>
    </dgm:pt>
    <dgm:pt modelId="{648F32C7-A304-42A9-9DF9-BB2C3EA7C10F}" type="sibTrans" cxnId="{E7019257-28F1-44DA-90F6-4468E109BD8A}">
      <dgm:prSet/>
      <dgm:spPr/>
      <dgm:t>
        <a:bodyPr/>
        <a:lstStyle/>
        <a:p>
          <a:endParaRPr lang="pt-BR"/>
        </a:p>
      </dgm:t>
    </dgm:pt>
    <dgm:pt modelId="{D41168FF-87CD-42E4-99CA-EFA6A6F7DCCE}">
      <dgm:prSet custT="1"/>
      <dgm:spPr/>
      <dgm:t>
        <a:bodyPr/>
        <a:lstStyle/>
        <a:p>
          <a:pPr rtl="0"/>
          <a:r>
            <a:rPr lang="pt-BR" sz="1400" b="1" dirty="0" smtClean="0"/>
            <a:t>Textos, ilustrações e animações</a:t>
          </a:r>
          <a:endParaRPr lang="pt-BR" sz="1400" dirty="0"/>
        </a:p>
      </dgm:t>
    </dgm:pt>
    <dgm:pt modelId="{83656C53-3D31-44BD-81E1-B5EEFECFDA55}" type="parTrans" cxnId="{3B0B70ED-75FC-4504-8E71-575C2BEF58E7}">
      <dgm:prSet/>
      <dgm:spPr/>
      <dgm:t>
        <a:bodyPr/>
        <a:lstStyle/>
        <a:p>
          <a:endParaRPr lang="pt-BR"/>
        </a:p>
      </dgm:t>
    </dgm:pt>
    <dgm:pt modelId="{EEE8EB36-F4A1-4A25-BB0C-DBA159298536}" type="sibTrans" cxnId="{3B0B70ED-75FC-4504-8E71-575C2BEF58E7}">
      <dgm:prSet/>
      <dgm:spPr/>
      <dgm:t>
        <a:bodyPr/>
        <a:lstStyle/>
        <a:p>
          <a:endParaRPr lang="pt-BR"/>
        </a:p>
      </dgm:t>
    </dgm:pt>
    <dgm:pt modelId="{62F5BF65-5BC3-4090-9183-2159AE99A4F2}">
      <dgm:prSet custT="1"/>
      <dgm:spPr/>
      <dgm:t>
        <a:bodyPr/>
        <a:lstStyle/>
        <a:p>
          <a:pPr rtl="0"/>
          <a:r>
            <a:rPr lang="pt-BR" sz="1400" b="1" dirty="0" smtClean="0"/>
            <a:t>Atividades interativas de </a:t>
          </a:r>
          <a:r>
            <a:rPr lang="pt-BR" sz="1400" b="1" dirty="0" err="1" smtClean="0"/>
            <a:t>autoavaliação</a:t>
          </a:r>
          <a:endParaRPr lang="pt-BR" sz="1400" b="1" dirty="0"/>
        </a:p>
      </dgm:t>
    </dgm:pt>
    <dgm:pt modelId="{CCF61321-B19C-48EF-AAF4-463B85CEDDD8}" type="parTrans" cxnId="{281CD028-DDB9-4E26-B651-89849278E99E}">
      <dgm:prSet/>
      <dgm:spPr/>
      <dgm:t>
        <a:bodyPr/>
        <a:lstStyle/>
        <a:p>
          <a:endParaRPr lang="pt-BR"/>
        </a:p>
      </dgm:t>
    </dgm:pt>
    <dgm:pt modelId="{1E2A0C7C-6E49-4501-AE9C-0809A5FCD51A}" type="sibTrans" cxnId="{281CD028-DDB9-4E26-B651-89849278E99E}">
      <dgm:prSet/>
      <dgm:spPr/>
      <dgm:t>
        <a:bodyPr/>
        <a:lstStyle/>
        <a:p>
          <a:endParaRPr lang="pt-BR"/>
        </a:p>
      </dgm:t>
    </dgm:pt>
    <dgm:pt modelId="{069FEA7F-AB37-4365-8CCE-E6BD392F6489}">
      <dgm:prSet custT="1"/>
      <dgm:spPr/>
      <dgm:t>
        <a:bodyPr/>
        <a:lstStyle/>
        <a:p>
          <a:pPr rtl="0"/>
          <a:r>
            <a:rPr lang="pt-BR" sz="1400" b="1" dirty="0" smtClean="0"/>
            <a:t>Avaliação final com resposta automática</a:t>
          </a:r>
          <a:endParaRPr lang="pt-BR" sz="1400" b="1" dirty="0"/>
        </a:p>
      </dgm:t>
    </dgm:pt>
    <dgm:pt modelId="{AD6A3D3E-2316-42EF-94C7-221BBBB08CD8}" type="parTrans" cxnId="{35CC7D49-092C-4135-8048-20C97B24C1D4}">
      <dgm:prSet/>
      <dgm:spPr/>
      <dgm:t>
        <a:bodyPr/>
        <a:lstStyle/>
        <a:p>
          <a:endParaRPr lang="pt-BR"/>
        </a:p>
      </dgm:t>
    </dgm:pt>
    <dgm:pt modelId="{D0A5D66D-36B8-48DF-B523-D14B14790C5C}" type="sibTrans" cxnId="{35CC7D49-092C-4135-8048-20C97B24C1D4}">
      <dgm:prSet/>
      <dgm:spPr/>
      <dgm:t>
        <a:bodyPr/>
        <a:lstStyle/>
        <a:p>
          <a:endParaRPr lang="pt-BR"/>
        </a:p>
      </dgm:t>
    </dgm:pt>
    <dgm:pt modelId="{B4A506FF-F2CF-413D-AE81-52A35445D13B}" type="pres">
      <dgm:prSet presAssocID="{15175152-90B5-44E1-9122-C2C3544BC9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AA15BD-A826-4B4B-AC9A-724BBE9D069C}" type="pres">
      <dgm:prSet presAssocID="{3BB0DA54-2E79-40DB-975D-3C9AD900AF5D}" presName="node" presStyleLbl="node1" presStyleIdx="0" presStyleCnt="5" custScaleX="698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C91C89-17B1-4236-A196-47EC0DAC09BF}" type="pres">
      <dgm:prSet presAssocID="{E146FD37-DC68-43D6-9D57-AF6DD72F0671}" presName="sibTrans" presStyleCnt="0"/>
      <dgm:spPr/>
    </dgm:pt>
    <dgm:pt modelId="{381A2ED3-41DB-4F3C-B621-1DEA0617F9CE}" type="pres">
      <dgm:prSet presAssocID="{D4B62D0B-4A2E-44AF-824C-31523E27D14E}" presName="node" presStyleLbl="node1" presStyleIdx="1" presStyleCnt="5" custScaleX="78025" custLinFactNeighborX="151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FFEE5C-BE78-47DA-97F1-BF5EB124F79E}" type="pres">
      <dgm:prSet presAssocID="{E3E548AE-AB57-4DAE-B01F-3B5422F0F1C0}" presName="sibTrans" presStyleCnt="0"/>
      <dgm:spPr/>
    </dgm:pt>
    <dgm:pt modelId="{5545282E-30C3-41EF-BFBE-D7BE912330A6}" type="pres">
      <dgm:prSet presAssocID="{784599AC-CF25-49CE-99EA-23D7CD48EAD8}" presName="node" presStyleLbl="node1" presStyleIdx="2" presStyleCnt="5" custScaleX="86483" custLinFactNeighborX="-268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4CA34-DD52-4755-A0C1-CE13173087F1}" type="pres">
      <dgm:prSet presAssocID="{AE982ECE-3DAF-4531-B344-1DD307CBFD29}" presName="sibTrans" presStyleCnt="0"/>
      <dgm:spPr/>
    </dgm:pt>
    <dgm:pt modelId="{4B36FE6A-3FB6-4146-AA7C-E7F6606B51A7}" type="pres">
      <dgm:prSet presAssocID="{25CB0E61-325B-40DE-BB2E-08E7874FFEF5}" presName="node" presStyleLbl="node1" presStyleIdx="3" presStyleCnt="5" custScaleX="105947" custLinFactNeighborX="-236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567D77-DB7C-4E45-8A36-CDD917D7E5CA}" type="pres">
      <dgm:prSet presAssocID="{84A35A95-5035-4E56-A931-987C62F926E7}" presName="sibTrans" presStyleCnt="0"/>
      <dgm:spPr/>
    </dgm:pt>
    <dgm:pt modelId="{E6BA3902-BE97-486B-A5F3-73549BD8A375}" type="pres">
      <dgm:prSet presAssocID="{7C2FB004-2BAF-4CC5-9833-A14D35284D12}" presName="node" presStyleLbl="node1" presStyleIdx="4" presStyleCnt="5" custScaleX="1211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DBF162-2146-4191-9743-A432127C706A}" type="presOf" srcId="{7C2FB004-2BAF-4CC5-9833-A14D35284D12}" destId="{E6BA3902-BE97-486B-A5F3-73549BD8A375}" srcOrd="0" destOrd="0" presId="urn:microsoft.com/office/officeart/2005/8/layout/hList6"/>
    <dgm:cxn modelId="{D54A662A-FE50-4695-821B-48737413564A}" type="presOf" srcId="{3BB0DA54-2E79-40DB-975D-3C9AD900AF5D}" destId="{FDAA15BD-A826-4B4B-AC9A-724BBE9D069C}" srcOrd="0" destOrd="0" presId="urn:microsoft.com/office/officeart/2005/8/layout/hList6"/>
    <dgm:cxn modelId="{B2696378-9647-4853-80C2-A564844ADDD5}" type="presOf" srcId="{25CB0E61-325B-40DE-BB2E-08E7874FFEF5}" destId="{4B36FE6A-3FB6-4146-AA7C-E7F6606B51A7}" srcOrd="0" destOrd="0" presId="urn:microsoft.com/office/officeart/2005/8/layout/hList6"/>
    <dgm:cxn modelId="{1CC36B60-B36B-4B66-B254-5FB0148F7475}" type="presOf" srcId="{784599AC-CF25-49CE-99EA-23D7CD48EAD8}" destId="{5545282E-30C3-41EF-BFBE-D7BE912330A6}" srcOrd="0" destOrd="0" presId="urn:microsoft.com/office/officeart/2005/8/layout/hList6"/>
    <dgm:cxn modelId="{17DC2AE1-D01B-428E-A6A8-4708FB67843E}" srcId="{15175152-90B5-44E1-9122-C2C3544BC958}" destId="{25CB0E61-325B-40DE-BB2E-08E7874FFEF5}" srcOrd="3" destOrd="0" parTransId="{974C9602-9DC1-406F-BF9C-4C338E1D6DCA}" sibTransId="{84A35A95-5035-4E56-A931-987C62F926E7}"/>
    <dgm:cxn modelId="{E7019257-28F1-44DA-90F6-4468E109BD8A}" srcId="{15175152-90B5-44E1-9122-C2C3544BC958}" destId="{7C2FB004-2BAF-4CC5-9833-A14D35284D12}" srcOrd="4" destOrd="0" parTransId="{9DD5990C-FA28-411A-907B-04FE3C6B4DA1}" sibTransId="{648F32C7-A304-42A9-9DF9-BB2C3EA7C10F}"/>
    <dgm:cxn modelId="{4B215971-3569-48DB-8D6A-1C0955A93395}" srcId="{15175152-90B5-44E1-9122-C2C3544BC958}" destId="{784599AC-CF25-49CE-99EA-23D7CD48EAD8}" srcOrd="2" destOrd="0" parTransId="{F141EFDB-274D-4993-85A9-519B550C1EAE}" sibTransId="{AE982ECE-3DAF-4531-B344-1DD307CBFD29}"/>
    <dgm:cxn modelId="{2FAC41C4-7E24-486A-BB7C-502851C129AA}" type="presOf" srcId="{069FEA7F-AB37-4365-8CCE-E6BD392F6489}" destId="{E6BA3902-BE97-486B-A5F3-73549BD8A375}" srcOrd="0" destOrd="3" presId="urn:microsoft.com/office/officeart/2005/8/layout/hList6"/>
    <dgm:cxn modelId="{3B0B70ED-75FC-4504-8E71-575C2BEF58E7}" srcId="{7C2FB004-2BAF-4CC5-9833-A14D35284D12}" destId="{D41168FF-87CD-42E4-99CA-EFA6A6F7DCCE}" srcOrd="0" destOrd="0" parTransId="{83656C53-3D31-44BD-81E1-B5EEFECFDA55}" sibTransId="{EEE8EB36-F4A1-4A25-BB0C-DBA159298536}"/>
    <dgm:cxn modelId="{35CC7D49-092C-4135-8048-20C97B24C1D4}" srcId="{7C2FB004-2BAF-4CC5-9833-A14D35284D12}" destId="{069FEA7F-AB37-4365-8CCE-E6BD392F6489}" srcOrd="2" destOrd="0" parTransId="{AD6A3D3E-2316-42EF-94C7-221BBBB08CD8}" sibTransId="{D0A5D66D-36B8-48DF-B523-D14B14790C5C}"/>
    <dgm:cxn modelId="{B440821E-DDFE-4C3A-905E-1B372EEDDC12}" srcId="{15175152-90B5-44E1-9122-C2C3544BC958}" destId="{3BB0DA54-2E79-40DB-975D-3C9AD900AF5D}" srcOrd="0" destOrd="0" parTransId="{AA86F8C9-7706-41A6-9742-DA5A17766E99}" sibTransId="{E146FD37-DC68-43D6-9D57-AF6DD72F0671}"/>
    <dgm:cxn modelId="{01FA9E8B-524A-4621-B4E4-410C9F28F601}" type="presOf" srcId="{D41168FF-87CD-42E4-99CA-EFA6A6F7DCCE}" destId="{E6BA3902-BE97-486B-A5F3-73549BD8A375}" srcOrd="0" destOrd="1" presId="urn:microsoft.com/office/officeart/2005/8/layout/hList6"/>
    <dgm:cxn modelId="{BAFE51EE-27AF-4632-B268-50FC52C4827D}" type="presOf" srcId="{15175152-90B5-44E1-9122-C2C3544BC958}" destId="{B4A506FF-F2CF-413D-AE81-52A35445D13B}" srcOrd="0" destOrd="0" presId="urn:microsoft.com/office/officeart/2005/8/layout/hList6"/>
    <dgm:cxn modelId="{561AE59A-BFA9-49CE-8D8F-14D978F92714}" srcId="{15175152-90B5-44E1-9122-C2C3544BC958}" destId="{D4B62D0B-4A2E-44AF-824C-31523E27D14E}" srcOrd="1" destOrd="0" parTransId="{F9A3D7D5-620C-418A-A15E-CD7DB5D514EE}" sibTransId="{E3E548AE-AB57-4DAE-B01F-3B5422F0F1C0}"/>
    <dgm:cxn modelId="{281CD028-DDB9-4E26-B651-89849278E99E}" srcId="{7C2FB004-2BAF-4CC5-9833-A14D35284D12}" destId="{62F5BF65-5BC3-4090-9183-2159AE99A4F2}" srcOrd="1" destOrd="0" parTransId="{CCF61321-B19C-48EF-AAF4-463B85CEDDD8}" sibTransId="{1E2A0C7C-6E49-4501-AE9C-0809A5FCD51A}"/>
    <dgm:cxn modelId="{488A4888-7CEE-4A6D-9F53-95C90D8D16E2}" type="presOf" srcId="{D4B62D0B-4A2E-44AF-824C-31523E27D14E}" destId="{381A2ED3-41DB-4F3C-B621-1DEA0617F9CE}" srcOrd="0" destOrd="0" presId="urn:microsoft.com/office/officeart/2005/8/layout/hList6"/>
    <dgm:cxn modelId="{53BD2932-B397-4739-8167-96E4317DA963}" type="presOf" srcId="{62F5BF65-5BC3-4090-9183-2159AE99A4F2}" destId="{E6BA3902-BE97-486B-A5F3-73549BD8A375}" srcOrd="0" destOrd="2" presId="urn:microsoft.com/office/officeart/2005/8/layout/hList6"/>
    <dgm:cxn modelId="{7A0B4DED-3202-4852-AD3A-853D84E2F4B0}" type="presParOf" srcId="{B4A506FF-F2CF-413D-AE81-52A35445D13B}" destId="{FDAA15BD-A826-4B4B-AC9A-724BBE9D069C}" srcOrd="0" destOrd="0" presId="urn:microsoft.com/office/officeart/2005/8/layout/hList6"/>
    <dgm:cxn modelId="{7F9EF455-75A4-4AD9-82B5-28016EF02A23}" type="presParOf" srcId="{B4A506FF-F2CF-413D-AE81-52A35445D13B}" destId="{9DC91C89-17B1-4236-A196-47EC0DAC09BF}" srcOrd="1" destOrd="0" presId="urn:microsoft.com/office/officeart/2005/8/layout/hList6"/>
    <dgm:cxn modelId="{F7193542-1543-4F01-AEC7-15804D496072}" type="presParOf" srcId="{B4A506FF-F2CF-413D-AE81-52A35445D13B}" destId="{381A2ED3-41DB-4F3C-B621-1DEA0617F9CE}" srcOrd="2" destOrd="0" presId="urn:microsoft.com/office/officeart/2005/8/layout/hList6"/>
    <dgm:cxn modelId="{541AB9CF-5FCE-4128-A5F1-B5A95DDA8B3D}" type="presParOf" srcId="{B4A506FF-F2CF-413D-AE81-52A35445D13B}" destId="{3AFFEE5C-BE78-47DA-97F1-BF5EB124F79E}" srcOrd="3" destOrd="0" presId="urn:microsoft.com/office/officeart/2005/8/layout/hList6"/>
    <dgm:cxn modelId="{E4746362-E2ED-4566-8B67-2D6B848444F0}" type="presParOf" srcId="{B4A506FF-F2CF-413D-AE81-52A35445D13B}" destId="{5545282E-30C3-41EF-BFBE-D7BE912330A6}" srcOrd="4" destOrd="0" presId="urn:microsoft.com/office/officeart/2005/8/layout/hList6"/>
    <dgm:cxn modelId="{1AD30DDE-DDC4-42FC-B5FF-474A6D3BF8B4}" type="presParOf" srcId="{B4A506FF-F2CF-413D-AE81-52A35445D13B}" destId="{3CF4CA34-DD52-4755-A0C1-CE13173087F1}" srcOrd="5" destOrd="0" presId="urn:microsoft.com/office/officeart/2005/8/layout/hList6"/>
    <dgm:cxn modelId="{0121FEE0-E25F-48B9-ABB1-25D735602CF6}" type="presParOf" srcId="{B4A506FF-F2CF-413D-AE81-52A35445D13B}" destId="{4B36FE6A-3FB6-4146-AA7C-E7F6606B51A7}" srcOrd="6" destOrd="0" presId="urn:microsoft.com/office/officeart/2005/8/layout/hList6"/>
    <dgm:cxn modelId="{DA3A2887-6943-4907-A242-7DAB0F945FCC}" type="presParOf" srcId="{B4A506FF-F2CF-413D-AE81-52A35445D13B}" destId="{7A567D77-DB7C-4E45-8A36-CDD917D7E5CA}" srcOrd="7" destOrd="0" presId="urn:microsoft.com/office/officeart/2005/8/layout/hList6"/>
    <dgm:cxn modelId="{DC5BB91C-D907-40FA-9318-CD500C142866}" type="presParOf" srcId="{B4A506FF-F2CF-413D-AE81-52A35445D13B}" destId="{E6BA3902-BE97-486B-A5F3-73549BD8A375}" srcOrd="8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75152-90B5-44E1-9122-C2C3544BC958}" type="doc">
      <dgm:prSet loTypeId="urn:microsoft.com/office/officeart/2005/8/layout/hList6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t-BR"/>
        </a:p>
      </dgm:t>
    </dgm:pt>
    <dgm:pt modelId="{3BB0DA54-2E79-40DB-975D-3C9AD900AF5D}">
      <dgm:prSet custT="1"/>
      <dgm:spPr/>
      <dgm:t>
        <a:bodyPr/>
        <a:lstStyle/>
        <a:p>
          <a:pPr rtl="0"/>
          <a:r>
            <a:rPr lang="pt-BR" sz="2000" b="0" baseline="0" dirty="0" smtClean="0"/>
            <a:t>Carga horária: 14 horas</a:t>
          </a:r>
          <a:endParaRPr lang="pt-BR" sz="2000" b="0" baseline="0" dirty="0"/>
        </a:p>
      </dgm:t>
    </dgm:pt>
    <dgm:pt modelId="{AA86F8C9-7706-41A6-9742-DA5A17766E99}" type="parTrans" cxnId="{B440821E-DDFE-4C3A-905E-1B372EEDDC12}">
      <dgm:prSet/>
      <dgm:spPr/>
      <dgm:t>
        <a:bodyPr/>
        <a:lstStyle/>
        <a:p>
          <a:endParaRPr lang="pt-BR"/>
        </a:p>
      </dgm:t>
    </dgm:pt>
    <dgm:pt modelId="{E146FD37-DC68-43D6-9D57-AF6DD72F0671}" type="sibTrans" cxnId="{B440821E-DDFE-4C3A-905E-1B372EEDDC12}">
      <dgm:prSet/>
      <dgm:spPr/>
      <dgm:t>
        <a:bodyPr/>
        <a:lstStyle/>
        <a:p>
          <a:endParaRPr lang="pt-BR"/>
        </a:p>
      </dgm:t>
    </dgm:pt>
    <dgm:pt modelId="{D4B62D0B-4A2E-44AF-824C-31523E27D14E}">
      <dgm:prSet custT="1"/>
      <dgm:spPr/>
      <dgm:t>
        <a:bodyPr/>
        <a:lstStyle/>
        <a:p>
          <a:pPr rtl="0"/>
          <a:r>
            <a:rPr lang="pt-BR" sz="2000" baseline="0" dirty="0" smtClean="0"/>
            <a:t>Prazo: até 30 dias</a:t>
          </a:r>
          <a:endParaRPr lang="pt-BR" sz="2000" baseline="0" dirty="0"/>
        </a:p>
      </dgm:t>
    </dgm:pt>
    <dgm:pt modelId="{F9A3D7D5-620C-418A-A15E-CD7DB5D514EE}" type="parTrans" cxnId="{561AE59A-BFA9-49CE-8D8F-14D978F92714}">
      <dgm:prSet/>
      <dgm:spPr/>
      <dgm:t>
        <a:bodyPr/>
        <a:lstStyle/>
        <a:p>
          <a:endParaRPr lang="pt-BR"/>
        </a:p>
      </dgm:t>
    </dgm:pt>
    <dgm:pt modelId="{E3E548AE-AB57-4DAE-B01F-3B5422F0F1C0}" type="sibTrans" cxnId="{561AE59A-BFA9-49CE-8D8F-14D978F92714}">
      <dgm:prSet/>
      <dgm:spPr/>
      <dgm:t>
        <a:bodyPr/>
        <a:lstStyle/>
        <a:p>
          <a:endParaRPr lang="pt-BR"/>
        </a:p>
      </dgm:t>
    </dgm:pt>
    <dgm:pt modelId="{AFCB3E76-A048-401C-AF12-CE5F458ECFE5}">
      <dgm:prSet custT="1"/>
      <dgm:spPr/>
      <dgm:t>
        <a:bodyPr/>
        <a:lstStyle/>
        <a:p>
          <a:pPr rtl="0"/>
          <a:r>
            <a:rPr lang="pt-BR" sz="1500" dirty="0" smtClean="0"/>
            <a:t>Avaliação impressa preenchida pelo aluno e entregue no SENAI</a:t>
          </a:r>
          <a:endParaRPr lang="pt-BR" sz="1500" baseline="0" dirty="0"/>
        </a:p>
      </dgm:t>
    </dgm:pt>
    <dgm:pt modelId="{FF25918F-83F6-435E-80AA-06CD98F83EE0}" type="parTrans" cxnId="{BCA7B349-D32C-4799-8A66-F0659CBA4B2D}">
      <dgm:prSet/>
      <dgm:spPr/>
      <dgm:t>
        <a:bodyPr/>
        <a:lstStyle/>
        <a:p>
          <a:endParaRPr lang="pt-BR"/>
        </a:p>
      </dgm:t>
    </dgm:pt>
    <dgm:pt modelId="{E46B6C25-2211-44FC-9C99-1061C9FAD477}" type="sibTrans" cxnId="{BCA7B349-D32C-4799-8A66-F0659CBA4B2D}">
      <dgm:prSet/>
      <dgm:spPr/>
      <dgm:t>
        <a:bodyPr/>
        <a:lstStyle/>
        <a:p>
          <a:endParaRPr lang="pt-BR"/>
        </a:p>
      </dgm:t>
    </dgm:pt>
    <dgm:pt modelId="{A75360D3-FEEB-4935-A81E-010BD34D00E4}">
      <dgm:prSet custT="1"/>
      <dgm:spPr/>
      <dgm:t>
        <a:bodyPr/>
        <a:lstStyle/>
        <a:p>
          <a:pPr rtl="0"/>
          <a:r>
            <a:rPr lang="pt-BR" sz="1500" dirty="0" smtClean="0"/>
            <a:t>Aluno recebe pequeno livro, especialmente elaborado para o curso, com conteúdo atualizado e linguagem lúdica e interativa</a:t>
          </a:r>
          <a:endParaRPr lang="pt-BR" sz="1500" baseline="0" dirty="0"/>
        </a:p>
      </dgm:t>
    </dgm:pt>
    <dgm:pt modelId="{8C805EDD-6740-41FD-9707-975102315AC5}" type="parTrans" cxnId="{A1152749-BEDD-428F-8EC4-36AA09982D59}">
      <dgm:prSet/>
      <dgm:spPr/>
      <dgm:t>
        <a:bodyPr/>
        <a:lstStyle/>
        <a:p>
          <a:endParaRPr lang="pt-BR"/>
        </a:p>
      </dgm:t>
    </dgm:pt>
    <dgm:pt modelId="{BB133CA3-332E-4FE6-9167-6CF38E88F785}" type="sibTrans" cxnId="{A1152749-BEDD-428F-8EC4-36AA09982D59}">
      <dgm:prSet/>
      <dgm:spPr/>
      <dgm:t>
        <a:bodyPr/>
        <a:lstStyle/>
        <a:p>
          <a:endParaRPr lang="pt-BR"/>
        </a:p>
      </dgm:t>
    </dgm:pt>
    <dgm:pt modelId="{AF9DA56D-56C8-4168-8333-15BD0BE49548}">
      <dgm:prSet custT="1"/>
      <dgm:spPr/>
      <dgm:t>
        <a:bodyPr/>
        <a:lstStyle/>
        <a:p>
          <a:pPr rtl="0"/>
          <a:r>
            <a:rPr lang="pt-BR" sz="1500" baseline="0" dirty="0" smtClean="0"/>
            <a:t>Não necessita utilizar a Internet para nenhuma etapa do processo de ensino e aprendizagem</a:t>
          </a:r>
          <a:endParaRPr lang="pt-BR" sz="1500" baseline="0" dirty="0"/>
        </a:p>
      </dgm:t>
    </dgm:pt>
    <dgm:pt modelId="{03A7B501-A320-4A25-8107-A1AA48D1F386}" type="parTrans" cxnId="{2412F23E-9B75-4E78-AD0B-19C77C5A3507}">
      <dgm:prSet/>
      <dgm:spPr/>
      <dgm:t>
        <a:bodyPr/>
        <a:lstStyle/>
        <a:p>
          <a:endParaRPr lang="pt-BR"/>
        </a:p>
      </dgm:t>
    </dgm:pt>
    <dgm:pt modelId="{B53A30FB-2D14-42EB-A2DD-2FBD95E34316}" type="sibTrans" cxnId="{2412F23E-9B75-4E78-AD0B-19C77C5A3507}">
      <dgm:prSet/>
      <dgm:spPr/>
      <dgm:t>
        <a:bodyPr/>
        <a:lstStyle/>
        <a:p>
          <a:endParaRPr lang="pt-BR"/>
        </a:p>
      </dgm:t>
    </dgm:pt>
    <dgm:pt modelId="{B4A506FF-F2CF-413D-AE81-52A35445D13B}" type="pres">
      <dgm:prSet presAssocID="{15175152-90B5-44E1-9122-C2C3544BC9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AA15BD-A826-4B4B-AC9A-724BBE9D069C}" type="pres">
      <dgm:prSet presAssocID="{3BB0DA54-2E79-40DB-975D-3C9AD900AF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C91C89-17B1-4236-A196-47EC0DAC09BF}" type="pres">
      <dgm:prSet presAssocID="{E146FD37-DC68-43D6-9D57-AF6DD72F0671}" presName="sibTrans" presStyleCnt="0"/>
      <dgm:spPr/>
    </dgm:pt>
    <dgm:pt modelId="{381A2ED3-41DB-4F3C-B621-1DEA0617F9CE}" type="pres">
      <dgm:prSet presAssocID="{D4B62D0B-4A2E-44AF-824C-31523E27D14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FFEE5C-BE78-47DA-97F1-BF5EB124F79E}" type="pres">
      <dgm:prSet presAssocID="{E3E548AE-AB57-4DAE-B01F-3B5422F0F1C0}" presName="sibTrans" presStyleCnt="0"/>
      <dgm:spPr/>
    </dgm:pt>
    <dgm:pt modelId="{56248766-BE2D-456C-9A71-A1353B51E56F}" type="pres">
      <dgm:prSet presAssocID="{A75360D3-FEEB-4935-A81E-010BD34D00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520547-B44E-4375-8559-FDE898C5C583}" type="pres">
      <dgm:prSet presAssocID="{BB133CA3-332E-4FE6-9167-6CF38E88F785}" presName="sibTrans" presStyleCnt="0"/>
      <dgm:spPr/>
    </dgm:pt>
    <dgm:pt modelId="{2B3DCC2B-57F6-448F-9C9B-D5DCD27F4F6E}" type="pres">
      <dgm:prSet presAssocID="{AF9DA56D-56C8-4168-8333-15BD0BE495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3E4AA5-CAD1-46EF-B4C6-715FC7BFB917}" type="pres">
      <dgm:prSet presAssocID="{B53A30FB-2D14-42EB-A2DD-2FBD95E34316}" presName="sibTrans" presStyleCnt="0"/>
      <dgm:spPr/>
    </dgm:pt>
    <dgm:pt modelId="{08DBB2FC-E700-4E93-88FE-19231B17CBA7}" type="pres">
      <dgm:prSet presAssocID="{AFCB3E76-A048-401C-AF12-CE5F458ECF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237CC2-5B10-4695-AA9B-105E87F4E072}" type="presOf" srcId="{AFCB3E76-A048-401C-AF12-CE5F458ECFE5}" destId="{08DBB2FC-E700-4E93-88FE-19231B17CBA7}" srcOrd="0" destOrd="0" presId="urn:microsoft.com/office/officeart/2005/8/layout/hList6"/>
    <dgm:cxn modelId="{E8C303A2-8100-4CD3-A0FE-EC067F5282A2}" type="presOf" srcId="{D4B62D0B-4A2E-44AF-824C-31523E27D14E}" destId="{381A2ED3-41DB-4F3C-B621-1DEA0617F9CE}" srcOrd="0" destOrd="0" presId="urn:microsoft.com/office/officeart/2005/8/layout/hList6"/>
    <dgm:cxn modelId="{821AE707-4F46-44F8-AF6E-BA214D70136E}" type="presOf" srcId="{A75360D3-FEEB-4935-A81E-010BD34D00E4}" destId="{56248766-BE2D-456C-9A71-A1353B51E56F}" srcOrd="0" destOrd="0" presId="urn:microsoft.com/office/officeart/2005/8/layout/hList6"/>
    <dgm:cxn modelId="{DFE7D89F-D64B-4796-A428-A473D401EB33}" type="presOf" srcId="{AF9DA56D-56C8-4168-8333-15BD0BE49548}" destId="{2B3DCC2B-57F6-448F-9C9B-D5DCD27F4F6E}" srcOrd="0" destOrd="0" presId="urn:microsoft.com/office/officeart/2005/8/layout/hList6"/>
    <dgm:cxn modelId="{CEC7F2EB-117F-4F6A-B67E-C4B65D18A6FA}" type="presOf" srcId="{15175152-90B5-44E1-9122-C2C3544BC958}" destId="{B4A506FF-F2CF-413D-AE81-52A35445D13B}" srcOrd="0" destOrd="0" presId="urn:microsoft.com/office/officeart/2005/8/layout/hList6"/>
    <dgm:cxn modelId="{A1152749-BEDD-428F-8EC4-36AA09982D59}" srcId="{15175152-90B5-44E1-9122-C2C3544BC958}" destId="{A75360D3-FEEB-4935-A81E-010BD34D00E4}" srcOrd="2" destOrd="0" parTransId="{8C805EDD-6740-41FD-9707-975102315AC5}" sibTransId="{BB133CA3-332E-4FE6-9167-6CF38E88F785}"/>
    <dgm:cxn modelId="{BCA7B349-D32C-4799-8A66-F0659CBA4B2D}" srcId="{15175152-90B5-44E1-9122-C2C3544BC958}" destId="{AFCB3E76-A048-401C-AF12-CE5F458ECFE5}" srcOrd="4" destOrd="0" parTransId="{FF25918F-83F6-435E-80AA-06CD98F83EE0}" sibTransId="{E46B6C25-2211-44FC-9C99-1061C9FAD477}"/>
    <dgm:cxn modelId="{2412F23E-9B75-4E78-AD0B-19C77C5A3507}" srcId="{15175152-90B5-44E1-9122-C2C3544BC958}" destId="{AF9DA56D-56C8-4168-8333-15BD0BE49548}" srcOrd="3" destOrd="0" parTransId="{03A7B501-A320-4A25-8107-A1AA48D1F386}" sibTransId="{B53A30FB-2D14-42EB-A2DD-2FBD95E34316}"/>
    <dgm:cxn modelId="{B440821E-DDFE-4C3A-905E-1B372EEDDC12}" srcId="{15175152-90B5-44E1-9122-C2C3544BC958}" destId="{3BB0DA54-2E79-40DB-975D-3C9AD900AF5D}" srcOrd="0" destOrd="0" parTransId="{AA86F8C9-7706-41A6-9742-DA5A17766E99}" sibTransId="{E146FD37-DC68-43D6-9D57-AF6DD72F0671}"/>
    <dgm:cxn modelId="{561AE59A-BFA9-49CE-8D8F-14D978F92714}" srcId="{15175152-90B5-44E1-9122-C2C3544BC958}" destId="{D4B62D0B-4A2E-44AF-824C-31523E27D14E}" srcOrd="1" destOrd="0" parTransId="{F9A3D7D5-620C-418A-A15E-CD7DB5D514EE}" sibTransId="{E3E548AE-AB57-4DAE-B01F-3B5422F0F1C0}"/>
    <dgm:cxn modelId="{925AAB42-C104-4D46-BD32-58FD6C7A8AE4}" type="presOf" srcId="{3BB0DA54-2E79-40DB-975D-3C9AD900AF5D}" destId="{FDAA15BD-A826-4B4B-AC9A-724BBE9D069C}" srcOrd="0" destOrd="0" presId="urn:microsoft.com/office/officeart/2005/8/layout/hList6"/>
    <dgm:cxn modelId="{69C79A8A-B002-4687-9290-BEEA38B0C718}" type="presParOf" srcId="{B4A506FF-F2CF-413D-AE81-52A35445D13B}" destId="{FDAA15BD-A826-4B4B-AC9A-724BBE9D069C}" srcOrd="0" destOrd="0" presId="urn:microsoft.com/office/officeart/2005/8/layout/hList6"/>
    <dgm:cxn modelId="{E47AB0CE-CFDB-4674-A076-99549BD3F903}" type="presParOf" srcId="{B4A506FF-F2CF-413D-AE81-52A35445D13B}" destId="{9DC91C89-17B1-4236-A196-47EC0DAC09BF}" srcOrd="1" destOrd="0" presId="urn:microsoft.com/office/officeart/2005/8/layout/hList6"/>
    <dgm:cxn modelId="{0600EBF0-E34A-4EB6-8354-31398DC88D82}" type="presParOf" srcId="{B4A506FF-F2CF-413D-AE81-52A35445D13B}" destId="{381A2ED3-41DB-4F3C-B621-1DEA0617F9CE}" srcOrd="2" destOrd="0" presId="urn:microsoft.com/office/officeart/2005/8/layout/hList6"/>
    <dgm:cxn modelId="{8024574F-3A23-4DB1-AF35-AA8BCCAD9027}" type="presParOf" srcId="{B4A506FF-F2CF-413D-AE81-52A35445D13B}" destId="{3AFFEE5C-BE78-47DA-97F1-BF5EB124F79E}" srcOrd="3" destOrd="0" presId="urn:microsoft.com/office/officeart/2005/8/layout/hList6"/>
    <dgm:cxn modelId="{70206864-F20A-4B64-AE65-4D1169EBC6FE}" type="presParOf" srcId="{B4A506FF-F2CF-413D-AE81-52A35445D13B}" destId="{56248766-BE2D-456C-9A71-A1353B51E56F}" srcOrd="4" destOrd="0" presId="urn:microsoft.com/office/officeart/2005/8/layout/hList6"/>
    <dgm:cxn modelId="{9EAF16AC-B5EB-49CD-8C8D-1EBCB0CF5BFC}" type="presParOf" srcId="{B4A506FF-F2CF-413D-AE81-52A35445D13B}" destId="{E1520547-B44E-4375-8559-FDE898C5C583}" srcOrd="5" destOrd="0" presId="urn:microsoft.com/office/officeart/2005/8/layout/hList6"/>
    <dgm:cxn modelId="{C5C0D576-4CDF-4715-80E1-027B4501DC28}" type="presParOf" srcId="{B4A506FF-F2CF-413D-AE81-52A35445D13B}" destId="{2B3DCC2B-57F6-448F-9C9B-D5DCD27F4F6E}" srcOrd="6" destOrd="0" presId="urn:microsoft.com/office/officeart/2005/8/layout/hList6"/>
    <dgm:cxn modelId="{DA51733C-8EF9-4BAE-821E-2B972308FF21}" type="presParOf" srcId="{B4A506FF-F2CF-413D-AE81-52A35445D13B}" destId="{053E4AA5-CAD1-46EF-B4C6-715FC7BFB917}" srcOrd="7" destOrd="0" presId="urn:microsoft.com/office/officeart/2005/8/layout/hList6"/>
    <dgm:cxn modelId="{09403908-11B2-4A09-B41B-D2BBAA1BCB37}" type="presParOf" srcId="{B4A506FF-F2CF-413D-AE81-52A35445D13B}" destId="{08DBB2FC-E700-4E93-88FE-19231B17CBA7}" srcOrd="8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05350"/>
            <a:ext cx="5486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09113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BEE19A-884C-4146-BD42-999DB45B73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7EA07-BC67-49AA-A051-5F7EC49132B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3047-0279-46CB-A4A2-DB674C28CA2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4613" y="9409113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C01744-C889-46CD-9D4E-02B0CF6E79F6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75" y="4365625"/>
            <a:ext cx="5111750" cy="750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pt-BR" smtClean="0"/>
              <a:t>Clique para editar o estilo do título mestre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5086350"/>
            <a:ext cx="5111750" cy="503238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pt-BR" smtClean="0"/>
              <a:t>Clique para editar o estilo do subtítulo mestre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43663" y="1196975"/>
            <a:ext cx="1871662" cy="532923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27088" y="1196975"/>
            <a:ext cx="5464175" cy="53292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0C9F-C10E-4D57-A067-71DF4C484A4A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C2AC-8B5E-41A5-93A9-06D906B1F1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F602-5E54-44BE-A972-9C58D675E87C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9E0E-EB9D-4565-AE4D-4177D05D06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C764-57AD-4CE1-A698-87572C9DC035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F50C-3A4A-4C36-AC61-B1516613F9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E34B-DE99-4CCB-96EA-0C8473B81F7B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E0EC-A41A-4ACC-950B-568799BE11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CD94-5565-447B-8A86-0250A5A1E679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846B-7E8B-4C55-934E-626E32637C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DBF1-B9BB-44BE-B4C6-050DEF2D20E6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DD12-6791-49D1-A1E7-EE176508C4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FA81-E9AC-4792-A43C-95BB219D7247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A469-00D0-40F7-AEEE-A619A0C8B3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C333-B998-43AD-B950-68BF06E6005A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0A49-0083-4F65-9477-AD025197BF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0276-97A3-406E-9BF0-4418DF544738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12CC-CAA7-4AEA-B0D0-4E61405990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CB83-8F9E-44EC-80D6-D631F29D2F4D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1A87-C87D-4FBC-8715-2E36E3EBDE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036D-F36E-445D-AE03-6741F2C8D877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95FF-8AFD-4D49-A9C1-37C75FEF6F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66712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6687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96975"/>
            <a:ext cx="71294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4882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2"/>
            <a:r>
              <a:rPr lang="ru-RU" smtClean="0"/>
              <a:t>Fifth level</a:t>
            </a:r>
          </a:p>
          <a:p>
            <a:pPr lvl="1"/>
            <a:r>
              <a:rPr lang="ru-RU" smtClean="0"/>
              <a:t>Second level</a:t>
            </a:r>
          </a:p>
          <a:p>
            <a:pPr lvl="0"/>
            <a:r>
              <a:rPr lang="ru-RU" smtClean="0"/>
              <a:t>Third level</a:t>
            </a:r>
          </a:p>
          <a:p>
            <a:pPr lvl="1"/>
            <a:r>
              <a:rPr lang="ru-RU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331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C9B617-81D1-4525-AFE6-4E35E3D43650}" type="datetimeFigureOut">
              <a:rPr lang="pt-BR"/>
              <a:pPr>
                <a:defRPr/>
              </a:pPr>
              <a:t>1/9/2010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B87706-3DDA-4108-991A-E53A1DD41A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3319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V&#237;deo%20celular%20na%20EAD%20-%20para%20SENAI%20Brasil.m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://www.senai.br/ead/qrcode" TargetMode="Externa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ct.aticenter.com.br/saibaMais/saibaMais05.html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://ct.aticenter.com.br/saibaMais/saibaMais02.html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://ct.aticenter.com.br/saibaMais/saibaMais_ST.html" TargetMode="External"/><Relationship Id="rId5" Type="http://schemas.openxmlformats.org/officeDocument/2006/relationships/hyperlink" Target="http://ct.aticenter.com.br/saibaMais/saibaMais_EA.html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openxmlformats.org/officeDocument/2006/relationships/hyperlink" Target="http://ct.aticenter.com.br/saibaMais/saibaMais03.html" TargetMode="Externa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662" y="3357562"/>
            <a:ext cx="7643866" cy="15716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Educação a distância no SENAI:</a:t>
            </a:r>
          </a:p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Cursos e serviços sob medida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4" name="Picture 12" descr="LOGO VERSÃO AZUL 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9896"/>
            <a:ext cx="3286148" cy="64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/>
          <p:cNvGrpSpPr/>
          <p:nvPr/>
        </p:nvGrpSpPr>
        <p:grpSpPr>
          <a:xfrm>
            <a:off x="6519890" y="428621"/>
            <a:ext cx="1981200" cy="2428875"/>
            <a:chOff x="6000760" y="309549"/>
            <a:chExt cx="1981200" cy="2428875"/>
          </a:xfrm>
        </p:grpSpPr>
        <p:pic>
          <p:nvPicPr>
            <p:cNvPr id="21506" name="Picture 2" descr="http://www.abed.org.br/congresso2010/img/topo1a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0760" y="309549"/>
              <a:ext cx="1981200" cy="1190625"/>
            </a:xfrm>
            <a:prstGeom prst="rect">
              <a:avLst/>
            </a:prstGeom>
            <a:noFill/>
          </p:spPr>
        </p:pic>
        <p:pic>
          <p:nvPicPr>
            <p:cNvPr id="21508" name="Picture 4" descr="http://www.abed.org.br/congresso2010/img/topo1d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760" y="1500174"/>
              <a:ext cx="1981200" cy="12382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D:\TRABALHOS\sesi\PPT\Arqs\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678" y="2284418"/>
            <a:ext cx="1177987" cy="1693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D:\TRABALHOS\sesi\PPT\Arqs\1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499" y="2139942"/>
            <a:ext cx="1176485" cy="1692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D:\TRABALHOS\sesi\PPT\Arqs\2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75" y="2071678"/>
            <a:ext cx="1177987" cy="1693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1" name="Picture 6" descr="t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628775"/>
            <a:ext cx="1377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7" descr="capa_seguranca_trabalh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1557338"/>
            <a:ext cx="142398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504855" y="4352925"/>
            <a:ext cx="8424863" cy="21390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/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Empreendedorismo (Revista Variedades) </a:t>
            </a:r>
          </a:p>
          <a:p>
            <a:pPr lvl="1" algn="ctr" eaLnBrk="0" hangingPunct="0"/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Segurança do Trabalho (Role </a:t>
            </a:r>
            <a:r>
              <a:rPr lang="pt-BR" sz="1900" b="1" dirty="0" err="1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Playing</a:t>
            </a:r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 Game)</a:t>
            </a:r>
          </a:p>
          <a:p>
            <a:pPr lvl="1" algn="ctr" eaLnBrk="0" hangingPunct="0"/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Meio Ambiente (</a:t>
            </a:r>
            <a:r>
              <a:rPr lang="pt-BR" sz="1900" b="1" dirty="0" err="1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Mangá</a:t>
            </a:r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) </a:t>
            </a:r>
          </a:p>
          <a:p>
            <a:pPr lvl="1" algn="ctr" eaLnBrk="0" hangingPunct="0"/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Tecnologia da Informação e  Comunicação (TIC) (Sites de Comunidades de Relacionamentos)</a:t>
            </a:r>
          </a:p>
          <a:p>
            <a:pPr lvl="1" algn="ctr" eaLnBrk="0" hangingPunct="0"/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Legislação Trabalhista (Role </a:t>
            </a:r>
            <a:r>
              <a:rPr lang="pt-BR" sz="1900" b="1" dirty="0" err="1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Playing</a:t>
            </a:r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 Game</a:t>
            </a:r>
            <a:r>
              <a:rPr lang="pt-BR" sz="1900" b="1" dirty="0" smtClean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)</a:t>
            </a:r>
          </a:p>
          <a:p>
            <a:pPr lvl="1" algn="ctr" eaLnBrk="0" hangingPunct="0"/>
            <a:r>
              <a:rPr lang="pt-BR" sz="1900" b="1" dirty="0" smtClean="0">
                <a:solidFill>
                  <a:schemeClr val="tx1">
                    <a:lumMod val="50000"/>
                  </a:schemeClr>
                </a:solidFill>
                <a:ea typeface="ＭＳ Ｐゴシック"/>
                <a:cs typeface="ＭＳ Ｐゴシック"/>
              </a:rPr>
              <a:t>Propriedade Intelectual (Mapa do Tesouro)</a:t>
            </a:r>
            <a:endParaRPr lang="pt-BR" sz="1900" b="1" dirty="0">
              <a:solidFill>
                <a:schemeClr val="tx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00063" y="285750"/>
            <a:ext cx="4071937" cy="57150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2"/>
                </a:solidFill>
              </a:rPr>
              <a:t>Opção pelo material impresso: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571134"/>
            <a:ext cx="1214446" cy="164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elul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10174">
            <a:off x="7755476" y="335447"/>
            <a:ext cx="750902" cy="135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7387659" y="57148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novo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64001" y="61315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novo</a:t>
            </a:r>
            <a:endParaRPr lang="pt-BR" b="1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93697"/>
            <a:ext cx="5414971" cy="64928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latin typeface="+mn-lt"/>
              </a:rPr>
              <a:t>Opção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pelo</a:t>
            </a:r>
            <a:r>
              <a:rPr lang="en-US" sz="2800" b="1" dirty="0" smtClean="0">
                <a:latin typeface="+mn-lt"/>
              </a:rPr>
              <a:t> material </a:t>
            </a:r>
            <a:r>
              <a:rPr lang="en-US" sz="2800" b="1" dirty="0" err="1" smtClean="0">
                <a:latin typeface="+mn-lt"/>
              </a:rPr>
              <a:t>impresso</a:t>
            </a:r>
            <a:endParaRPr lang="uk-UA" sz="2800" b="1" dirty="0" smtClean="0">
              <a:latin typeface="+mn-lt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500034" y="1571612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celular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10174">
            <a:off x="1511770" y="4193099"/>
            <a:ext cx="750902" cy="135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857520" y="4387975"/>
            <a:ext cx="45720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Interação por meio das mensagens de texto (SMS) enviadas para os celulares dos alunos.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928794" y="428607"/>
            <a:ext cx="4572000" cy="428625"/>
          </a:xfrm>
          <a:prstGeom prst="roundRect">
            <a:avLst/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/>
              <a:t>Novidades no 2º semestre 2010</a:t>
            </a:r>
            <a:endParaRPr lang="pt-BR" sz="2000" b="1" dirty="0"/>
          </a:p>
        </p:txBody>
      </p:sp>
      <p:pic>
        <p:nvPicPr>
          <p:cNvPr id="17" name="Picture 2" descr="http://proxy.aticenter.com.br/saibaMais/online/imgs/bt_P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00174"/>
            <a:ext cx="18748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3243" y="2285992"/>
            <a:ext cx="94993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2857488" y="1500174"/>
            <a:ext cx="4572000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Curso a distância de Propriedade Intelectual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Versões on-line e com material impresso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Convênio com INPI – Instituto Nacional de Propriedade Industrial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0" name="Imagem 19" descr="selo_vencedores_2010_SENA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4" y="1487524"/>
            <a:ext cx="726721" cy="108422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0" y="8366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928794" y="214313"/>
            <a:ext cx="4572000" cy="428625"/>
          </a:xfrm>
          <a:prstGeom prst="roundRect">
            <a:avLst/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err="1"/>
              <a:t>Website</a:t>
            </a:r>
            <a:r>
              <a:rPr lang="pt-BR" sz="2000" b="1" dirty="0"/>
              <a:t> para acesso aos cursos</a:t>
            </a:r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285875"/>
            <a:ext cx="7056437" cy="529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95"/>
            <a:ext cx="1140378" cy="228599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441" y="4000504"/>
            <a:ext cx="1092601" cy="11430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1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357826"/>
            <a:ext cx="857256" cy="985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tângulo de cantos arredondados 11"/>
          <p:cNvSpPr/>
          <p:nvPr/>
        </p:nvSpPr>
        <p:spPr>
          <a:xfrm>
            <a:off x="5786446" y="785795"/>
            <a:ext cx="2500298" cy="357189"/>
          </a:xfrm>
          <a:prstGeom prst="roundRect">
            <a:avLst/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/>
              <a:t>www.senai.br/ead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305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6929460" y="1357298"/>
            <a:ext cx="1643068" cy="5715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Por </a:t>
            </a:r>
            <a:r>
              <a:rPr lang="pt-BR" sz="2400" dirty="0">
                <a:solidFill>
                  <a:schemeClr val="tx1"/>
                </a:solidFill>
              </a:rPr>
              <a:t>curso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69978"/>
            <a:ext cx="4714879" cy="321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de cantos arredondados 7"/>
          <p:cNvSpPr/>
          <p:nvPr/>
        </p:nvSpPr>
        <p:spPr>
          <a:xfrm>
            <a:off x="428596" y="1357302"/>
            <a:ext cx="1562083" cy="5715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Por </a:t>
            </a:r>
            <a:r>
              <a:rPr lang="pt-BR" sz="2400" dirty="0">
                <a:solidFill>
                  <a:schemeClr val="tx1"/>
                </a:solidFill>
              </a:rPr>
              <a:t>ano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28596" y="3929066"/>
            <a:ext cx="1785944" cy="5715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Por </a:t>
            </a:r>
            <a:r>
              <a:rPr lang="pt-BR" sz="2400" dirty="0">
                <a:solidFill>
                  <a:schemeClr val="tx1"/>
                </a:solidFill>
              </a:rPr>
              <a:t>versão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22414" t="9804" r="22413" b="11764"/>
          <a:stretch>
            <a:fillRect/>
          </a:stretch>
        </p:blipFill>
        <p:spPr bwMode="auto">
          <a:xfrm>
            <a:off x="1714480" y="4572008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de cantos arredondados 10"/>
          <p:cNvSpPr/>
          <p:nvPr/>
        </p:nvSpPr>
        <p:spPr>
          <a:xfrm>
            <a:off x="714348" y="285728"/>
            <a:ext cx="7572428" cy="57150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– Matrículas realizadas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2000232" y="928670"/>
            <a:ext cx="4857784" cy="64294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Competências Transversais</a:t>
            </a:r>
            <a:endParaRPr kumimoji="0" lang="pt-BR" sz="2000" b="1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28662" y="1714488"/>
            <a:ext cx="7278711" cy="42862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pt-BR" dirty="0" smtClean="0">
                <a:solidFill>
                  <a:schemeClr val="bg1"/>
                </a:solidFill>
              </a:rPr>
              <a:t>Identificação de perfil profissional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</a:rPr>
              <a:t>Mapeamento das competências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</a:rPr>
              <a:t>Desenvolvimento de itinerários formativos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</a:rPr>
              <a:t>Desenvolvimento de curso a distância (design educacional, conteúdos e produção de mídias)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</a:rPr>
              <a:t>Produção de objetos educacionais, jogos, simulações, animações, material didático impresso, </a:t>
            </a:r>
            <a:r>
              <a:rPr lang="pt-BR" dirty="0" smtClean="0">
                <a:solidFill>
                  <a:schemeClr val="bg1"/>
                </a:solidFill>
              </a:rPr>
              <a:t>vídeos, realidade aumentada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Desenvolvimento de aplicativos digitais, de portais educacionais, softwares educacionais, software de gestão educacional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14348" y="428604"/>
            <a:ext cx="7572428" cy="57150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Serviços sob medida em EAD para empresas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5786" y="642918"/>
            <a:ext cx="7429552" cy="442915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sz="1800" dirty="0" smtClean="0">
                <a:solidFill>
                  <a:schemeClr val="bg1"/>
                </a:solidFill>
              </a:rPr>
              <a:t>Assessoria para implantação de cursos a distância (para universidades corporativas)</a:t>
            </a:r>
          </a:p>
          <a:p>
            <a:pPr lvl="0"/>
            <a:r>
              <a:rPr lang="pt-BR" sz="1800" dirty="0" smtClean="0">
                <a:solidFill>
                  <a:schemeClr val="bg1"/>
                </a:solidFill>
              </a:rPr>
              <a:t>Capacitação de tutores e monitores das empresa para atuarem  nos cursos a distância</a:t>
            </a:r>
          </a:p>
          <a:p>
            <a:pPr lvl="0"/>
            <a:r>
              <a:rPr lang="pt-BR" sz="1800" dirty="0" smtClean="0">
                <a:solidFill>
                  <a:schemeClr val="bg1"/>
                </a:solidFill>
              </a:rPr>
              <a:t>Prestação de tutoria e monitoria (certificação SENAI)</a:t>
            </a:r>
          </a:p>
          <a:p>
            <a:pPr lvl="0"/>
            <a:r>
              <a:rPr lang="pt-BR" sz="1800" dirty="0" smtClean="0">
                <a:solidFill>
                  <a:schemeClr val="bg1"/>
                </a:solidFill>
              </a:rPr>
              <a:t>Capacitação de interlocutores (representantes das empresas) para atuarem presencialmente nas empresas durante a execução de cursos a distância </a:t>
            </a: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r>
              <a:rPr lang="pt-BR" sz="1800" dirty="0" smtClean="0">
                <a:solidFill>
                  <a:schemeClr val="bg1"/>
                </a:solidFill>
              </a:rPr>
              <a:t>Hospedagem de cursos a distância, preparação de servidor para hospedagem e customização de AVA</a:t>
            </a:r>
          </a:p>
          <a:p>
            <a:r>
              <a:rPr lang="pt-BR" sz="1800" dirty="0" smtClean="0">
                <a:solidFill>
                  <a:schemeClr val="bg1"/>
                </a:solidFill>
              </a:rPr>
              <a:t>Assessoria para implantação e gestão de funcionamento  de </a:t>
            </a:r>
            <a:r>
              <a:rPr lang="pt-BR" sz="1800" dirty="0" err="1" smtClean="0">
                <a:solidFill>
                  <a:schemeClr val="bg1"/>
                </a:solidFill>
              </a:rPr>
              <a:t>telessalas</a:t>
            </a:r>
            <a:r>
              <a:rPr lang="pt-BR" sz="1800" dirty="0" smtClean="0">
                <a:solidFill>
                  <a:schemeClr val="bg1"/>
                </a:solidFill>
              </a:rPr>
              <a:t>/</a:t>
            </a:r>
            <a:r>
              <a:rPr lang="pt-BR" sz="1800" dirty="0" err="1" smtClean="0">
                <a:solidFill>
                  <a:schemeClr val="bg1"/>
                </a:solidFill>
              </a:rPr>
              <a:t>telecentros</a:t>
            </a:r>
            <a:endParaRPr lang="pt-BR" sz="1800" dirty="0" smtClean="0">
              <a:solidFill>
                <a:schemeClr val="bg1"/>
              </a:solidFill>
            </a:endParaRPr>
          </a:p>
          <a:p>
            <a:pPr lvl="0"/>
            <a:r>
              <a:rPr lang="pt-BR" sz="1800" dirty="0" smtClean="0">
                <a:solidFill>
                  <a:schemeClr val="bg1"/>
                </a:solidFill>
              </a:rPr>
              <a:t>Processo seletivo de candidatos para ingresso em cursos a distância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714348" y="5429264"/>
            <a:ext cx="7572428" cy="92869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Relacionamento com cliente (nacional) e equipes especializadas para execução dos serviços (local)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ângulo de cantos arredondados 7"/>
          <p:cNvSpPr/>
          <p:nvPr/>
        </p:nvSpPr>
        <p:spPr>
          <a:xfrm>
            <a:off x="1000100" y="2357430"/>
            <a:ext cx="7143800" cy="1714512"/>
          </a:xfrm>
          <a:prstGeom prst="roundRect">
            <a:avLst/>
          </a:prstGeom>
          <a:scene3d>
            <a:camera prst="orthographicFront"/>
            <a:lightRig rig="brightRoom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/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28728" y="2495549"/>
            <a:ext cx="6143646" cy="136207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tx1">
                    <a:lumMod val="75000"/>
                  </a:schemeClr>
                </a:solidFill>
              </a:rPr>
              <a:t>Opções para a educação profissional</a:t>
            </a:r>
            <a:br>
              <a:rPr lang="pt-BR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t-BR" sz="1400" b="1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t-BR" sz="1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t-BR" sz="2400" b="1" dirty="0" smtClean="0">
                <a:solidFill>
                  <a:schemeClr val="tx1">
                    <a:lumMod val="75000"/>
                  </a:schemeClr>
                </a:solidFill>
              </a:rPr>
              <a:t>ao lado da empresa</a:t>
            </a:r>
            <a:br>
              <a:rPr lang="pt-BR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t-BR" sz="2400" b="1" dirty="0" smtClean="0">
                <a:solidFill>
                  <a:schemeClr val="tx1">
                    <a:lumMod val="75000"/>
                  </a:schemeClr>
                </a:solidFill>
              </a:rPr>
              <a:t>ao lado do trabalhador</a:t>
            </a:r>
          </a:p>
        </p:txBody>
      </p:sp>
      <p:pic>
        <p:nvPicPr>
          <p:cNvPr id="73732" name="Picture 12" descr="LOGO VERSÃO AZUL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928688"/>
            <a:ext cx="27860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1071563" y="4357688"/>
            <a:ext cx="3643312" cy="1000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b="1" dirty="0"/>
              <a:t>www.senai.br/ead</a:t>
            </a:r>
          </a:p>
        </p:txBody>
      </p:sp>
      <p:sp>
        <p:nvSpPr>
          <p:cNvPr id="9" name="Elipse 8"/>
          <p:cNvSpPr/>
          <p:nvPr/>
        </p:nvSpPr>
        <p:spPr>
          <a:xfrm>
            <a:off x="3714744" y="5143519"/>
            <a:ext cx="4357718" cy="1000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b="1" dirty="0" smtClean="0"/>
              <a:t>uniep@dn.senai.br</a:t>
            </a:r>
          </a:p>
          <a:p>
            <a:pPr algn="ctr">
              <a:defRPr/>
            </a:pPr>
            <a:r>
              <a:rPr lang="pt-BR" b="1" dirty="0" smtClean="0"/>
              <a:t>paulamartini@dn.senai.br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071678"/>
            <a:ext cx="7129462" cy="3143271"/>
          </a:xfrm>
        </p:spPr>
        <p:txBody>
          <a:bodyPr/>
          <a:lstStyle/>
          <a:p>
            <a:r>
              <a:rPr lang="pt-BR" dirty="0" smtClean="0"/>
              <a:t>1) Opções de formação e serviços</a:t>
            </a:r>
            <a:br>
              <a:rPr lang="pt-BR" dirty="0" smtClean="0"/>
            </a:br>
            <a:r>
              <a:rPr lang="pt-BR" dirty="0" smtClean="0"/>
              <a:t>2) Educação a distância</a:t>
            </a:r>
            <a:br>
              <a:rPr lang="pt-BR" dirty="0" smtClean="0"/>
            </a:br>
            <a:r>
              <a:rPr lang="pt-BR" dirty="0" smtClean="0"/>
              <a:t>3) Painel de oferta de cursos EAD</a:t>
            </a:r>
            <a:br>
              <a:rPr lang="pt-BR" dirty="0" smtClean="0"/>
            </a:br>
            <a:r>
              <a:rPr lang="pt-BR" dirty="0" smtClean="0"/>
              <a:t>4) Parcerias EAD</a:t>
            </a:r>
            <a:br>
              <a:rPr lang="pt-BR" dirty="0" smtClean="0"/>
            </a:br>
            <a:r>
              <a:rPr lang="pt-BR" dirty="0" smtClean="0"/>
              <a:t>5) Painel de serviços sob medida EAD</a:t>
            </a:r>
            <a:endParaRPr lang="pt-BR" dirty="0"/>
          </a:p>
        </p:txBody>
      </p:sp>
      <p:pic>
        <p:nvPicPr>
          <p:cNvPr id="3" name="Picture 12" descr="LOGO VERSÃO AZUL 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3286148" cy="64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329238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SENAI – Grandes Números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92710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720725" y="1101725"/>
            <a:ext cx="8172450" cy="2800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28 Áreas de Atuação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781 Unidades Operacionais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458 Unidades Fixas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323 Unidades Móveis 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320 Kits Didáticos de Educação Profissional, que funcionam como oficinas móveis em 25 diferentes ocupações.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Rede com 200 laboratórios</a:t>
            </a:r>
          </a:p>
        </p:txBody>
      </p:sp>
      <p:sp>
        <p:nvSpPr>
          <p:cNvPr id="299043" name="Text Box 35"/>
          <p:cNvSpPr txBox="1">
            <a:spLocks noChangeArrowheads="1"/>
          </p:cNvSpPr>
          <p:nvPr/>
        </p:nvSpPr>
        <p:spPr bwMode="auto">
          <a:xfrm>
            <a:off x="2593975" y="4005263"/>
            <a:ext cx="6264275" cy="1446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 1.309 Cursos de Aprendizagem Industrial</a:t>
            </a:r>
          </a:p>
          <a:p>
            <a:pPr eaLnBrk="0" hangingPunct="0">
              <a:buFont typeface="Wingdings" pitchFamily="2" charset="2"/>
              <a:buNone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    923Cursos Técnicos de Nível Médio</a:t>
            </a:r>
          </a:p>
          <a:p>
            <a:pPr eaLnBrk="0" hangingPunct="0">
              <a:buFont typeface="Wingdings" pitchFamily="2" charset="2"/>
              <a:buNone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      70 Cursos Superiores de Graduação</a:t>
            </a:r>
          </a:p>
          <a:p>
            <a:pPr eaLnBrk="0" hangingPunct="0">
              <a:buFont typeface="Wingdings" pitchFamily="2" charset="2"/>
              <a:buNone/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      90 Cursos Superiores de Pós-Graduação</a:t>
            </a:r>
          </a:p>
        </p:txBody>
      </p:sp>
      <p:sp>
        <p:nvSpPr>
          <p:cNvPr id="299044" name="Rectangle 36"/>
          <p:cNvSpPr>
            <a:spLocks noChangeArrowheads="1"/>
          </p:cNvSpPr>
          <p:nvPr/>
        </p:nvSpPr>
        <p:spPr bwMode="auto">
          <a:xfrm>
            <a:off x="1714500" y="5748338"/>
            <a:ext cx="7072313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De 1942 até 2009 foram capacitadas 50.281.487 pessoas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754188"/>
            <a:ext cx="8078788" cy="508000"/>
          </a:xfrm>
          <a:solidFill>
            <a:srgbClr val="FFCC00"/>
          </a:solidFill>
        </p:spPr>
        <p:txBody>
          <a:bodyPr/>
          <a:lstStyle/>
          <a:p>
            <a:pPr>
              <a:defRPr/>
            </a:pPr>
            <a:r>
              <a:rPr lang="pt-BR" sz="2000" dirty="0" smtClean="0">
                <a:latin typeface="Arial" charset="0"/>
              </a:rPr>
              <a:t>Flexibilidade para atendimento a demandas diversas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286000"/>
            <a:ext cx="8286750" cy="3000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200" b="1" dirty="0" smtClean="0">
                <a:solidFill>
                  <a:schemeClr val="tx1"/>
                </a:solidFill>
                <a:latin typeface="Arial" charset="0"/>
              </a:rPr>
              <a:t>Da Iniciação profissional</a:t>
            </a:r>
          </a:p>
          <a:p>
            <a:pPr>
              <a:lnSpc>
                <a:spcPct val="90000"/>
              </a:lnSpc>
            </a:pPr>
            <a:r>
              <a:rPr lang="pt-BR" sz="2200" b="1" dirty="0" smtClean="0">
                <a:solidFill>
                  <a:schemeClr val="tx1"/>
                </a:solidFill>
                <a:latin typeface="Arial" charset="0"/>
              </a:rPr>
              <a:t>		Qualificação</a:t>
            </a:r>
          </a:p>
          <a:p>
            <a:pPr>
              <a:lnSpc>
                <a:spcPct val="90000"/>
              </a:lnSpc>
            </a:pPr>
            <a:r>
              <a:rPr lang="pt-BR" sz="2200" b="1" dirty="0" smtClean="0">
                <a:solidFill>
                  <a:schemeClr val="tx1"/>
                </a:solidFill>
                <a:latin typeface="Arial" charset="0"/>
              </a:rPr>
              <a:t>			  Técnico</a:t>
            </a:r>
          </a:p>
          <a:p>
            <a:pPr>
              <a:lnSpc>
                <a:spcPct val="90000"/>
              </a:lnSpc>
            </a:pPr>
            <a:r>
              <a:rPr lang="pt-BR" sz="2200" b="1" dirty="0" smtClean="0">
                <a:solidFill>
                  <a:schemeClr val="tx1"/>
                </a:solidFill>
                <a:latin typeface="Arial" charset="0"/>
              </a:rPr>
              <a:t>				Aperfeiçoamento</a:t>
            </a:r>
          </a:p>
          <a:p>
            <a:pPr>
              <a:lnSpc>
                <a:spcPct val="90000"/>
              </a:lnSpc>
            </a:pPr>
            <a:r>
              <a:rPr lang="pt-BR" sz="2200" b="1" dirty="0" smtClean="0">
                <a:solidFill>
                  <a:schemeClr val="tx1"/>
                </a:solidFill>
                <a:latin typeface="Arial" charset="0"/>
              </a:rPr>
              <a:t>					Tecnólogo (20%)</a:t>
            </a:r>
          </a:p>
          <a:p>
            <a:pPr>
              <a:lnSpc>
                <a:spcPct val="90000"/>
              </a:lnSpc>
            </a:pPr>
            <a:r>
              <a:rPr lang="pt-BR" sz="2200" b="1" dirty="0" smtClean="0">
                <a:solidFill>
                  <a:schemeClr val="tx1"/>
                </a:solidFill>
                <a:latin typeface="Arial" charset="0"/>
              </a:rPr>
              <a:t>						à </a:t>
            </a:r>
            <a:r>
              <a:rPr lang="pt-BR" sz="2200" b="1" dirty="0" err="1" smtClean="0">
                <a:solidFill>
                  <a:schemeClr val="tx1"/>
                </a:solidFill>
                <a:latin typeface="Arial" charset="0"/>
              </a:rPr>
              <a:t>Pós-graduação</a:t>
            </a:r>
            <a:endParaRPr lang="pt-BR" sz="2200" b="1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pt-BR" sz="2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8625" y="5673724"/>
            <a:ext cx="3286119" cy="469919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b="1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Na modalidade a distância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662113" y="657225"/>
            <a:ext cx="5476875" cy="144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1332"/>
              </a:avLst>
            </a:prstTxWarp>
          </a:bodyPr>
          <a:lstStyle/>
          <a:p>
            <a:pPr algn="ctr"/>
            <a:r>
              <a:rPr lang="pt-BR" sz="3600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arco de clientes</a:t>
            </a:r>
          </a:p>
        </p:txBody>
      </p:sp>
      <p:pic>
        <p:nvPicPr>
          <p:cNvPr id="16390" name="Picture 6" descr="marca-P&amp;B-em-nega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917950"/>
            <a:ext cx="7731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36838"/>
            <a:ext cx="41052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00063"/>
            <a:ext cx="4443412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120772" y="1353909"/>
            <a:ext cx="2951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latin typeface="Arial" charset="0"/>
              </a:rPr>
              <a:t>285 cursos a distância em oferta</a:t>
            </a:r>
          </a:p>
        </p:txBody>
      </p:sp>
      <p:pic>
        <p:nvPicPr>
          <p:cNvPr id="5" name="Picture 6" descr="marca-P&amp;B-em-negati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897" y="1285860"/>
            <a:ext cx="480765" cy="9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85852" y="857232"/>
            <a:ext cx="601027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800" b="1" dirty="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Educação a distância no SENAI</a:t>
            </a:r>
          </a:p>
          <a:p>
            <a:pPr algn="ctr" eaLnBrk="0" hangingPunct="0"/>
            <a:r>
              <a:rPr lang="pt-BR" sz="2800" b="1" dirty="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Total de matrículas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785948" y="5714996"/>
            <a:ext cx="5214937" cy="307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dirty="0" smtClean="0">
                <a:solidFill>
                  <a:schemeClr val="bg1"/>
                </a:solidFill>
              </a:rPr>
              <a:t>Vencedor</a:t>
            </a:r>
            <a:r>
              <a:rPr lang="pt-BR" sz="1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do Prêmio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E-learning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Brasil 2010-2011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7715272" y="2928934"/>
            <a:ext cx="5048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>
                <a:latin typeface="Arial" charset="0"/>
              </a:rPr>
              <a:t>315%</a:t>
            </a: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7715272" y="3786190"/>
            <a:ext cx="5048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dirty="0">
                <a:latin typeface="Arial" charset="0"/>
              </a:rPr>
              <a:t>348%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785948" y="5335584"/>
            <a:ext cx="5214937" cy="307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Referência </a:t>
            </a:r>
            <a:r>
              <a:rPr lang="pt-BR" sz="1400" b="1" dirty="0" smtClean="0">
                <a:solidFill>
                  <a:schemeClr val="bg1"/>
                </a:solidFill>
                <a:latin typeface="Arial" charset="0"/>
              </a:rPr>
              <a:t>Nacional 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do Prêmio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E-learning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Brasil 2009-2010</a:t>
            </a:r>
          </a:p>
        </p:txBody>
      </p:sp>
      <p:pic>
        <p:nvPicPr>
          <p:cNvPr id="11" name="Picture 6" descr="marca-P&amp;B-em-nega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702" y="346050"/>
            <a:ext cx="480765" cy="9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28728" y="2143116"/>
            <a:ext cx="607223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pt-BR" sz="2400" b="1" dirty="0" smtClean="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2005 =   9.500</a:t>
            </a:r>
            <a:r>
              <a:rPr lang="pt-BR" sz="2400" b="1" dirty="0" smtClean="0">
                <a:solidFill>
                  <a:schemeClr val="bg1"/>
                </a:solidFill>
                <a:ea typeface="ＭＳ Ｐゴシック" pitchFamily="28" charset="-128"/>
              </a:rPr>
              <a:t> matrículas</a:t>
            </a:r>
            <a:endParaRPr lang="pt-BR" sz="2400" b="1" dirty="0" smtClean="0">
              <a:solidFill>
                <a:schemeClr val="bg1"/>
              </a:solidFill>
              <a:latin typeface="Arial" charset="0"/>
              <a:ea typeface="ＭＳ Ｐゴシック" pitchFamily="28" charset="-128"/>
            </a:endParaRPr>
          </a:p>
          <a:p>
            <a:pPr algn="ctr" eaLnBrk="0" hangingPunct="0"/>
            <a:r>
              <a:rPr lang="pt-BR" sz="2400" b="1" dirty="0" smtClean="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2006 = 13.070 matrículas</a:t>
            </a:r>
          </a:p>
          <a:p>
            <a:pPr algn="ctr" eaLnBrk="0" hangingPunct="0"/>
            <a:r>
              <a:rPr lang="pt-BR" sz="2400" b="1" dirty="0" smtClean="0">
                <a:solidFill>
                  <a:schemeClr val="bg1"/>
                </a:solidFill>
                <a:ea typeface="ＭＳ Ｐゴシック" pitchFamily="28" charset="-128"/>
              </a:rPr>
              <a:t>2007 = 54.239 matrículas</a:t>
            </a:r>
          </a:p>
          <a:p>
            <a:pPr algn="ctr" eaLnBrk="0" hangingPunct="0"/>
            <a:r>
              <a:rPr lang="pt-BR" sz="2400" b="1" dirty="0" smtClean="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2008 = 62.504</a:t>
            </a:r>
            <a:r>
              <a:rPr lang="pt-BR" sz="2400" b="1" dirty="0" smtClean="0">
                <a:solidFill>
                  <a:schemeClr val="bg1"/>
                </a:solidFill>
                <a:ea typeface="ＭＳ Ｐゴシック" pitchFamily="28" charset="-128"/>
              </a:rPr>
              <a:t> matrículas</a:t>
            </a:r>
            <a:endParaRPr lang="pt-BR" sz="2400" b="1" dirty="0" smtClean="0">
              <a:solidFill>
                <a:schemeClr val="bg1"/>
              </a:solidFill>
              <a:latin typeface="Arial" charset="0"/>
              <a:ea typeface="ＭＳ Ｐゴシック" pitchFamily="28" charset="-128"/>
            </a:endParaRPr>
          </a:p>
          <a:p>
            <a:pPr algn="ctr" eaLnBrk="0" hangingPunct="0"/>
            <a:r>
              <a:rPr lang="pt-BR" sz="2400" b="1" dirty="0" smtClean="0">
                <a:solidFill>
                  <a:schemeClr val="bg1"/>
                </a:solidFill>
                <a:ea typeface="ＭＳ Ｐゴシック" pitchFamily="28" charset="-128"/>
              </a:rPr>
              <a:t>2009 = 279.871 matrículas</a:t>
            </a:r>
          </a:p>
          <a:p>
            <a:pPr algn="ctr" eaLnBrk="0" hangingPunct="0"/>
            <a:r>
              <a:rPr lang="pt-BR" sz="2400" b="1" dirty="0" smtClean="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2010 (jan a jun) = 148.951</a:t>
            </a:r>
            <a:r>
              <a:rPr lang="pt-BR" sz="2400" b="1" dirty="0" smtClean="0">
                <a:solidFill>
                  <a:schemeClr val="bg1"/>
                </a:solidFill>
                <a:ea typeface="ＭＳ Ｐゴシック" pitchFamily="28" charset="-128"/>
              </a:rPr>
              <a:t> matrículas</a:t>
            </a:r>
            <a:endParaRPr lang="pt-BR" sz="2400" b="1" dirty="0">
              <a:solidFill>
                <a:schemeClr val="bg1"/>
              </a:solidFill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785918" y="4929198"/>
            <a:ext cx="5214937" cy="307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Referência </a:t>
            </a:r>
            <a:r>
              <a:rPr lang="pt-BR" sz="1400" b="1" dirty="0" smtClean="0">
                <a:solidFill>
                  <a:schemeClr val="bg1"/>
                </a:solidFill>
                <a:latin typeface="Arial" charset="0"/>
              </a:rPr>
              <a:t>Nacional 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do Prêmio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E-learning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Brasil </a:t>
            </a:r>
            <a:r>
              <a:rPr lang="pt-BR" sz="1400" b="1" dirty="0" smtClean="0">
                <a:solidFill>
                  <a:schemeClr val="bg1"/>
                </a:solidFill>
                <a:latin typeface="Arial" charset="0"/>
              </a:rPr>
              <a:t>2008-2009</a:t>
            </a:r>
            <a:endParaRPr lang="pt-BR" sz="1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ítulo 1"/>
          <p:cNvSpPr>
            <a:spLocks noGrp="1"/>
          </p:cNvSpPr>
          <p:nvPr>
            <p:ph type="title"/>
          </p:nvPr>
        </p:nvSpPr>
        <p:spPr>
          <a:xfrm>
            <a:off x="1000100" y="500043"/>
            <a:ext cx="7215238" cy="642942"/>
          </a:xfrm>
          <a:solidFill>
            <a:srgbClr val="0070C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800" dirty="0" smtClean="0"/>
              <a:t>Programa Competências Transversais</a:t>
            </a:r>
          </a:p>
        </p:txBody>
      </p:sp>
      <p:sp>
        <p:nvSpPr>
          <p:cNvPr id="72706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1571612"/>
            <a:ext cx="7429552" cy="4786346"/>
          </a:xfrm>
        </p:spPr>
        <p:txBody>
          <a:bodyPr/>
          <a:lstStyle/>
          <a:p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1ª ação nacional de oferta de cursos a distância gratuitos</a:t>
            </a:r>
          </a:p>
          <a:p>
            <a:endParaRPr lang="pt-BR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Iniciação ao mundo do trabalho para jovens</a:t>
            </a:r>
          </a:p>
          <a:p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Atualização para profissionais já inseridos no mercado de trabalho</a:t>
            </a:r>
          </a:p>
          <a:p>
            <a:endParaRPr lang="pt-BR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Com secretarias estaduais e municipais de educação, do trabalho e de </a:t>
            </a:r>
            <a:r>
              <a:rPr lang="pt-BR" sz="2000" b="1" dirty="0" err="1" smtClean="0">
                <a:solidFill>
                  <a:schemeClr val="tx1">
                    <a:lumMod val="50000"/>
                  </a:schemeClr>
                </a:solidFill>
              </a:rPr>
              <a:t>C&amp;T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 - oferta a alunos da educação básica</a:t>
            </a:r>
          </a:p>
          <a:p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Com empresas – composição de parcerias para oferta a comunidades e trabalhadores</a:t>
            </a:r>
          </a:p>
          <a:p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Integração aos desenhos curriculares da educação profissional – formação </a:t>
            </a:r>
            <a:r>
              <a:rPr lang="pt-BR" sz="2000" b="1" dirty="0" err="1" smtClean="0">
                <a:solidFill>
                  <a:schemeClr val="tx1">
                    <a:lumMod val="50000"/>
                  </a:schemeClr>
                </a:solidFill>
              </a:rPr>
              <a:t>blended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BR" sz="2000" b="1" dirty="0" err="1" smtClean="0">
                <a:solidFill>
                  <a:schemeClr val="tx1">
                    <a:lumMod val="50000"/>
                  </a:schemeClr>
                </a:solidFill>
              </a:rPr>
              <a:t>learning</a:t>
            </a:r>
            <a:endParaRPr lang="pt-BR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Imagem 4" descr="selo_vencedores_2010_SEN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4303" y="1453533"/>
            <a:ext cx="941035" cy="140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TRABALHOS\sesi\PPT\Arqs\TICs_tela2.jpg"/>
          <p:cNvPicPr>
            <a:picLocks noChangeAspect="1" noChangeArrowheads="1"/>
          </p:cNvPicPr>
          <p:nvPr/>
        </p:nvPicPr>
        <p:blipFill>
          <a:blip r:embed="rId2"/>
          <a:srcRect r="18773" b="26301"/>
          <a:stretch>
            <a:fillRect/>
          </a:stretch>
        </p:blipFill>
        <p:spPr bwMode="auto">
          <a:xfrm>
            <a:off x="6269038" y="2655871"/>
            <a:ext cx="2374900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D:\TRABALHOS\sesi\PPT\Arqs\TICs_tela3.jpg"/>
          <p:cNvPicPr>
            <a:picLocks noChangeAspect="1" noChangeArrowheads="1"/>
          </p:cNvPicPr>
          <p:nvPr/>
        </p:nvPicPr>
        <p:blipFill>
          <a:blip r:embed="rId3"/>
          <a:srcRect r="22253" b="25575"/>
          <a:stretch>
            <a:fillRect/>
          </a:stretch>
        </p:blipFill>
        <p:spPr bwMode="auto">
          <a:xfrm>
            <a:off x="5476875" y="3951271"/>
            <a:ext cx="2160588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TRABALHOS\sesi\PPT\Arqs\Empreendedorismo On-lin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9538" y="1142984"/>
            <a:ext cx="2190750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7" name="Picture 7" descr="bt_E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4425" y="2967021"/>
            <a:ext cx="1949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bt_Emp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1625" y="3879834"/>
            <a:ext cx="19526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bt_LT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2850" y="2087546"/>
            <a:ext cx="19478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bt_ST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85863" y="4743434"/>
            <a:ext cx="194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1" descr="bt_TIC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41400" y="1142984"/>
            <a:ext cx="19526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de cantos arredondados 13"/>
          <p:cNvSpPr/>
          <p:nvPr/>
        </p:nvSpPr>
        <p:spPr>
          <a:xfrm>
            <a:off x="1071562" y="285750"/>
            <a:ext cx="3429000" cy="57150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2"/>
                </a:solidFill>
              </a:rPr>
              <a:t>Opção pelo </a:t>
            </a:r>
            <a:r>
              <a:rPr lang="pt-BR" sz="2000" b="1" dirty="0" err="1">
                <a:solidFill>
                  <a:schemeClr val="bg2"/>
                </a:solidFill>
              </a:rPr>
              <a:t>e-learning</a:t>
            </a:r>
            <a:r>
              <a:rPr lang="pt-BR" sz="2000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00438" y="5500702"/>
            <a:ext cx="5143500" cy="7080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Desafios para resolução de situações-problema</a:t>
            </a:r>
          </a:p>
        </p:txBody>
      </p:sp>
      <p:pic>
        <p:nvPicPr>
          <p:cNvPr id="13" name="Picture 2" descr="http://proxy.aticenter.com.br/saibaMais/online/imgs/bt_PI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14414" y="5565807"/>
            <a:ext cx="18748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071538" y="607220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novo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350820"/>
            <a:ext cx="4843468" cy="6492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dirty="0" err="1" smtClean="0"/>
              <a:t>Opção</a:t>
            </a:r>
            <a:r>
              <a:rPr lang="en-US" b="1" dirty="0" smtClean="0"/>
              <a:t> </a:t>
            </a:r>
            <a:r>
              <a:rPr lang="en-US" b="1" dirty="0" err="1" smtClean="0"/>
              <a:t>pelo</a:t>
            </a:r>
            <a:r>
              <a:rPr lang="en-US" b="1" dirty="0" smtClean="0"/>
              <a:t> E-learning</a:t>
            </a:r>
            <a:endParaRPr lang="uk-UA" b="1" dirty="0" smtClean="0"/>
          </a:p>
        </p:txBody>
      </p:sp>
      <p:graphicFrame>
        <p:nvGraphicFramePr>
          <p:cNvPr id="4" name="Diagrama 3"/>
          <p:cNvGraphicFramePr/>
          <p:nvPr/>
        </p:nvGraphicFramePr>
        <p:xfrm>
          <a:off x="500034" y="1571612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AI - Prêmio e-learning Brasil 2010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609</Words>
  <Application>Microsoft PowerPoint</Application>
  <PresentationFormat>Apresentação na tela (4:3)</PresentationFormat>
  <Paragraphs>110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SENAI - Prêmio e-learning Brasil 2010</vt:lpstr>
      <vt:lpstr>Personalizar design</vt:lpstr>
      <vt:lpstr>Slide 1</vt:lpstr>
      <vt:lpstr>1) Opções de formação e serviços 2) Educação a distância 3) Painel de oferta de cursos EAD 4) Parcerias EAD 5) Painel de serviços sob medida EAD</vt:lpstr>
      <vt:lpstr>Slide 3</vt:lpstr>
      <vt:lpstr>Flexibilidade para atendimento a demandas diversas</vt:lpstr>
      <vt:lpstr>Slide 5</vt:lpstr>
      <vt:lpstr>Slide 6</vt:lpstr>
      <vt:lpstr>Programa Competências Transversais</vt:lpstr>
      <vt:lpstr>Slide 8</vt:lpstr>
      <vt:lpstr>Opção pelo E-learning</vt:lpstr>
      <vt:lpstr>Slide 10</vt:lpstr>
      <vt:lpstr>Opção pelo material impresso</vt:lpstr>
      <vt:lpstr>Slide 12</vt:lpstr>
      <vt:lpstr>Slide 13</vt:lpstr>
      <vt:lpstr>Slide 14</vt:lpstr>
      <vt:lpstr>Slide 15</vt:lpstr>
      <vt:lpstr>Slide 16</vt:lpstr>
      <vt:lpstr>Opções para a educação profissional  ao lado da empresa ao lado do trabalhador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Competências Transversais</dc:title>
  <dc:creator>Paula Martini</dc:creator>
  <cp:lastModifiedBy>WA Equipamentos</cp:lastModifiedBy>
  <cp:revision>212</cp:revision>
  <dcterms:created xsi:type="dcterms:W3CDTF">2010-04-30T12:00:25Z</dcterms:created>
  <dcterms:modified xsi:type="dcterms:W3CDTF">2010-09-01T20:27:53Z</dcterms:modified>
</cp:coreProperties>
</file>