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Lst>
  <p:notesMasterIdLst>
    <p:notesMasterId r:id="rId20"/>
  </p:notesMasterIdLst>
  <p:handoutMasterIdLst>
    <p:handoutMasterId r:id="rId21"/>
  </p:handoutMasterIdLst>
  <p:sldIdLst>
    <p:sldId id="258" r:id="rId2"/>
    <p:sldId id="266" r:id="rId3"/>
    <p:sldId id="268" r:id="rId4"/>
    <p:sldId id="269" r:id="rId5"/>
    <p:sldId id="270" r:id="rId6"/>
    <p:sldId id="271" r:id="rId7"/>
    <p:sldId id="272" r:id="rId8"/>
    <p:sldId id="273" r:id="rId9"/>
    <p:sldId id="274" r:id="rId10"/>
    <p:sldId id="276" r:id="rId11"/>
    <p:sldId id="295" r:id="rId12"/>
    <p:sldId id="294" r:id="rId13"/>
    <p:sldId id="291" r:id="rId14"/>
    <p:sldId id="292" r:id="rId15"/>
    <p:sldId id="293" r:id="rId16"/>
    <p:sldId id="288" r:id="rId17"/>
    <p:sldId id="296" r:id="rId18"/>
    <p:sldId id="289" r:id="rId19"/>
  </p:sldIdLst>
  <p:sldSz cx="9144000" cy="5143500" type="screen16x9"/>
  <p:notesSz cx="7099300" cy="10234613"/>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hiago Almeida dos Santos" initials="TAd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D5DB"/>
    <a:srgbClr val="080808"/>
    <a:srgbClr val="FFFFCC"/>
    <a:srgbClr val="FEF6D6"/>
    <a:srgbClr val="FEFDE8"/>
    <a:srgbClr val="FFFEF3"/>
    <a:srgbClr val="FFFFFF"/>
    <a:srgbClr val="FEFDEC"/>
    <a:srgbClr val="A14221"/>
    <a:srgbClr val="D1A7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édio 2 - Ênfas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DA37D80-6434-44D0-A028-1B22A696006F}" styleName="Estilo Claro 3 - Ênfase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6" autoAdjust="0"/>
    <p:restoredTop sz="87004" autoAdjust="0"/>
  </p:normalViewPr>
  <p:slideViewPr>
    <p:cSldViewPr>
      <p:cViewPr varScale="1">
        <p:scale>
          <a:sx n="106" d="100"/>
          <a:sy n="106" d="100"/>
        </p:scale>
        <p:origin x="948" y="9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0" d="100"/>
          <a:sy n="80" d="100"/>
        </p:scale>
        <p:origin x="-3918" y="-84"/>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endParaRPr lang="pt-BR"/>
          </a:p>
        </p:txBody>
      </p:sp>
      <p:sp>
        <p:nvSpPr>
          <p:cNvPr id="4" name="Espaço Reservado para Rodapé 3"/>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4104FFCD-0619-4D51-A440-2372CA3C2E95}" type="slidenum">
              <a:rPr lang="pt-BR" smtClean="0"/>
              <a:pPr/>
              <a:t>‹nº›</a:t>
            </a:fld>
            <a:endParaRPr lang="pt-BR"/>
          </a:p>
        </p:txBody>
      </p:sp>
    </p:spTree>
    <p:extLst>
      <p:ext uri="{BB962C8B-B14F-4D97-AF65-F5344CB8AC3E}">
        <p14:creationId xmlns:p14="http://schemas.microsoft.com/office/powerpoint/2010/main" val="59705724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pt-BR"/>
          </a:p>
        </p:txBody>
      </p:sp>
      <p:sp>
        <p:nvSpPr>
          <p:cNvPr id="3" name="Espaço Reservado para Data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endParaRPr lang="pt-BR"/>
          </a:p>
        </p:txBody>
      </p:sp>
      <p:sp>
        <p:nvSpPr>
          <p:cNvPr id="4" name="Espaço Reservado para Imagem de Slide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pt-BR"/>
          </a:p>
        </p:txBody>
      </p:sp>
      <p:sp>
        <p:nvSpPr>
          <p:cNvPr id="5" name="Espaço Reservado para Anotações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pt-BR"/>
          </a:p>
        </p:txBody>
      </p:sp>
      <p:sp>
        <p:nvSpPr>
          <p:cNvPr id="7" name="Espaço Reservado para Número de Slide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328DF7CB-95D9-443C-82AC-E55733538D3B}" type="slidenum">
              <a:rPr lang="pt-BR" smtClean="0"/>
              <a:pPr/>
              <a:t>‹nº›</a:t>
            </a:fld>
            <a:endParaRPr lang="pt-BR"/>
          </a:p>
        </p:txBody>
      </p:sp>
    </p:spTree>
    <p:extLst>
      <p:ext uri="{BB962C8B-B14F-4D97-AF65-F5344CB8AC3E}">
        <p14:creationId xmlns:p14="http://schemas.microsoft.com/office/powerpoint/2010/main" val="58269200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Data 3"/>
          <p:cNvSpPr>
            <a:spLocks noGrp="1"/>
          </p:cNvSpPr>
          <p:nvPr>
            <p:ph type="dt" idx="10"/>
          </p:nvPr>
        </p:nvSpPr>
        <p:spPr/>
        <p:txBody>
          <a:bodyPr/>
          <a:lstStyle/>
          <a:p>
            <a:endParaRPr lang="pt-BR"/>
          </a:p>
        </p:txBody>
      </p:sp>
      <p:sp>
        <p:nvSpPr>
          <p:cNvPr id="5" name="Espaço Reservado para Número de Slide 4"/>
          <p:cNvSpPr>
            <a:spLocks noGrp="1"/>
          </p:cNvSpPr>
          <p:nvPr>
            <p:ph type="sldNum" sz="quarter" idx="11"/>
          </p:nvPr>
        </p:nvSpPr>
        <p:spPr/>
        <p:txBody>
          <a:bodyPr/>
          <a:lstStyle/>
          <a:p>
            <a:fld id="{328DF7CB-95D9-443C-82AC-E55733538D3B}" type="slidenum">
              <a:rPr lang="pt-BR" smtClean="0"/>
              <a:pPr/>
              <a:t>1</a:t>
            </a:fld>
            <a:endParaRPr lang="pt-BR"/>
          </a:p>
        </p:txBody>
      </p:sp>
    </p:spTree>
    <p:extLst>
      <p:ext uri="{BB962C8B-B14F-4D97-AF65-F5344CB8AC3E}">
        <p14:creationId xmlns:p14="http://schemas.microsoft.com/office/powerpoint/2010/main" val="3653587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Data 3"/>
          <p:cNvSpPr>
            <a:spLocks noGrp="1"/>
          </p:cNvSpPr>
          <p:nvPr>
            <p:ph type="dt" idx="10"/>
          </p:nvPr>
        </p:nvSpPr>
        <p:spPr/>
        <p:txBody>
          <a:bodyPr/>
          <a:lstStyle/>
          <a:p>
            <a:endParaRPr lang="pt-BR"/>
          </a:p>
        </p:txBody>
      </p:sp>
      <p:sp>
        <p:nvSpPr>
          <p:cNvPr id="5" name="Espaço Reservado para Número de Slide 4"/>
          <p:cNvSpPr>
            <a:spLocks noGrp="1"/>
          </p:cNvSpPr>
          <p:nvPr>
            <p:ph type="sldNum" sz="quarter" idx="11"/>
          </p:nvPr>
        </p:nvSpPr>
        <p:spPr/>
        <p:txBody>
          <a:bodyPr/>
          <a:lstStyle/>
          <a:p>
            <a:fld id="{328DF7CB-95D9-443C-82AC-E55733538D3B}" type="slidenum">
              <a:rPr lang="pt-BR" smtClean="0"/>
              <a:pPr/>
              <a:t>15</a:t>
            </a:fld>
            <a:endParaRPr lang="pt-BR"/>
          </a:p>
        </p:txBody>
      </p:sp>
    </p:spTree>
    <p:extLst>
      <p:ext uri="{BB962C8B-B14F-4D97-AF65-F5344CB8AC3E}">
        <p14:creationId xmlns:p14="http://schemas.microsoft.com/office/powerpoint/2010/main" val="232283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Data 3"/>
          <p:cNvSpPr>
            <a:spLocks noGrp="1"/>
          </p:cNvSpPr>
          <p:nvPr>
            <p:ph type="dt" idx="10"/>
          </p:nvPr>
        </p:nvSpPr>
        <p:spPr/>
        <p:txBody>
          <a:bodyPr/>
          <a:lstStyle/>
          <a:p>
            <a:endParaRPr lang="pt-BR"/>
          </a:p>
        </p:txBody>
      </p:sp>
      <p:sp>
        <p:nvSpPr>
          <p:cNvPr id="5" name="Espaço Reservado para Número de Slide 4"/>
          <p:cNvSpPr>
            <a:spLocks noGrp="1"/>
          </p:cNvSpPr>
          <p:nvPr>
            <p:ph type="sldNum" sz="quarter" idx="11"/>
          </p:nvPr>
        </p:nvSpPr>
        <p:spPr/>
        <p:txBody>
          <a:bodyPr/>
          <a:lstStyle/>
          <a:p>
            <a:fld id="{328DF7CB-95D9-443C-82AC-E55733538D3B}" type="slidenum">
              <a:rPr lang="pt-BR" smtClean="0"/>
              <a:pPr/>
              <a:t>7</a:t>
            </a:fld>
            <a:endParaRPr lang="pt-BR"/>
          </a:p>
        </p:txBody>
      </p:sp>
    </p:spTree>
    <p:extLst>
      <p:ext uri="{BB962C8B-B14F-4D97-AF65-F5344CB8AC3E}">
        <p14:creationId xmlns:p14="http://schemas.microsoft.com/office/powerpoint/2010/main" val="2826812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Data 3"/>
          <p:cNvSpPr>
            <a:spLocks noGrp="1"/>
          </p:cNvSpPr>
          <p:nvPr>
            <p:ph type="dt" idx="10"/>
          </p:nvPr>
        </p:nvSpPr>
        <p:spPr/>
        <p:txBody>
          <a:bodyPr/>
          <a:lstStyle/>
          <a:p>
            <a:endParaRPr lang="pt-BR"/>
          </a:p>
        </p:txBody>
      </p:sp>
      <p:sp>
        <p:nvSpPr>
          <p:cNvPr id="5" name="Espaço Reservado para Número de Slide 4"/>
          <p:cNvSpPr>
            <a:spLocks noGrp="1"/>
          </p:cNvSpPr>
          <p:nvPr>
            <p:ph type="sldNum" sz="quarter" idx="11"/>
          </p:nvPr>
        </p:nvSpPr>
        <p:spPr/>
        <p:txBody>
          <a:bodyPr/>
          <a:lstStyle/>
          <a:p>
            <a:fld id="{328DF7CB-95D9-443C-82AC-E55733538D3B}" type="slidenum">
              <a:rPr lang="pt-BR" smtClean="0"/>
              <a:pPr/>
              <a:t>8</a:t>
            </a:fld>
            <a:endParaRPr lang="pt-BR"/>
          </a:p>
        </p:txBody>
      </p:sp>
    </p:spTree>
    <p:extLst>
      <p:ext uri="{BB962C8B-B14F-4D97-AF65-F5344CB8AC3E}">
        <p14:creationId xmlns:p14="http://schemas.microsoft.com/office/powerpoint/2010/main" val="992998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Data 3"/>
          <p:cNvSpPr>
            <a:spLocks noGrp="1"/>
          </p:cNvSpPr>
          <p:nvPr>
            <p:ph type="dt" idx="10"/>
          </p:nvPr>
        </p:nvSpPr>
        <p:spPr/>
        <p:txBody>
          <a:bodyPr/>
          <a:lstStyle/>
          <a:p>
            <a:endParaRPr lang="pt-BR"/>
          </a:p>
        </p:txBody>
      </p:sp>
      <p:sp>
        <p:nvSpPr>
          <p:cNvPr id="5" name="Espaço Reservado para Número de Slide 4"/>
          <p:cNvSpPr>
            <a:spLocks noGrp="1"/>
          </p:cNvSpPr>
          <p:nvPr>
            <p:ph type="sldNum" sz="quarter" idx="11"/>
          </p:nvPr>
        </p:nvSpPr>
        <p:spPr/>
        <p:txBody>
          <a:bodyPr/>
          <a:lstStyle/>
          <a:p>
            <a:fld id="{328DF7CB-95D9-443C-82AC-E55733538D3B}" type="slidenum">
              <a:rPr lang="pt-BR" smtClean="0"/>
              <a:pPr/>
              <a:t>9</a:t>
            </a:fld>
            <a:endParaRPr lang="pt-BR"/>
          </a:p>
        </p:txBody>
      </p:sp>
    </p:spTree>
    <p:extLst>
      <p:ext uri="{BB962C8B-B14F-4D97-AF65-F5344CB8AC3E}">
        <p14:creationId xmlns:p14="http://schemas.microsoft.com/office/powerpoint/2010/main" val="1883997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Data 3"/>
          <p:cNvSpPr>
            <a:spLocks noGrp="1"/>
          </p:cNvSpPr>
          <p:nvPr>
            <p:ph type="dt" idx="10"/>
          </p:nvPr>
        </p:nvSpPr>
        <p:spPr/>
        <p:txBody>
          <a:bodyPr/>
          <a:lstStyle/>
          <a:p>
            <a:endParaRPr lang="pt-BR"/>
          </a:p>
        </p:txBody>
      </p:sp>
      <p:sp>
        <p:nvSpPr>
          <p:cNvPr id="5" name="Espaço Reservado para Número de Slide 4"/>
          <p:cNvSpPr>
            <a:spLocks noGrp="1"/>
          </p:cNvSpPr>
          <p:nvPr>
            <p:ph type="sldNum" sz="quarter" idx="11"/>
          </p:nvPr>
        </p:nvSpPr>
        <p:spPr/>
        <p:txBody>
          <a:bodyPr/>
          <a:lstStyle/>
          <a:p>
            <a:fld id="{328DF7CB-95D9-443C-82AC-E55733538D3B}" type="slidenum">
              <a:rPr lang="pt-BR" smtClean="0"/>
              <a:pPr/>
              <a:t>10</a:t>
            </a:fld>
            <a:endParaRPr lang="pt-BR"/>
          </a:p>
        </p:txBody>
      </p:sp>
    </p:spTree>
    <p:extLst>
      <p:ext uri="{BB962C8B-B14F-4D97-AF65-F5344CB8AC3E}">
        <p14:creationId xmlns:p14="http://schemas.microsoft.com/office/powerpoint/2010/main" val="3693798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Data 3"/>
          <p:cNvSpPr>
            <a:spLocks noGrp="1"/>
          </p:cNvSpPr>
          <p:nvPr>
            <p:ph type="dt" idx="10"/>
          </p:nvPr>
        </p:nvSpPr>
        <p:spPr/>
        <p:txBody>
          <a:bodyPr/>
          <a:lstStyle/>
          <a:p>
            <a:endParaRPr lang="pt-BR"/>
          </a:p>
        </p:txBody>
      </p:sp>
      <p:sp>
        <p:nvSpPr>
          <p:cNvPr id="5" name="Espaço Reservado para Número de Slide 4"/>
          <p:cNvSpPr>
            <a:spLocks noGrp="1"/>
          </p:cNvSpPr>
          <p:nvPr>
            <p:ph type="sldNum" sz="quarter" idx="11"/>
          </p:nvPr>
        </p:nvSpPr>
        <p:spPr/>
        <p:txBody>
          <a:bodyPr/>
          <a:lstStyle/>
          <a:p>
            <a:fld id="{328DF7CB-95D9-443C-82AC-E55733538D3B}" type="slidenum">
              <a:rPr lang="pt-BR" smtClean="0"/>
              <a:pPr/>
              <a:t>11</a:t>
            </a:fld>
            <a:endParaRPr lang="pt-BR"/>
          </a:p>
        </p:txBody>
      </p:sp>
    </p:spTree>
    <p:extLst>
      <p:ext uri="{BB962C8B-B14F-4D97-AF65-F5344CB8AC3E}">
        <p14:creationId xmlns:p14="http://schemas.microsoft.com/office/powerpoint/2010/main" val="275470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Data 3"/>
          <p:cNvSpPr>
            <a:spLocks noGrp="1"/>
          </p:cNvSpPr>
          <p:nvPr>
            <p:ph type="dt" idx="10"/>
          </p:nvPr>
        </p:nvSpPr>
        <p:spPr/>
        <p:txBody>
          <a:bodyPr/>
          <a:lstStyle/>
          <a:p>
            <a:endParaRPr lang="pt-BR"/>
          </a:p>
        </p:txBody>
      </p:sp>
      <p:sp>
        <p:nvSpPr>
          <p:cNvPr id="5" name="Espaço Reservado para Número de Slide 4"/>
          <p:cNvSpPr>
            <a:spLocks noGrp="1"/>
          </p:cNvSpPr>
          <p:nvPr>
            <p:ph type="sldNum" sz="quarter" idx="11"/>
          </p:nvPr>
        </p:nvSpPr>
        <p:spPr/>
        <p:txBody>
          <a:bodyPr/>
          <a:lstStyle/>
          <a:p>
            <a:fld id="{328DF7CB-95D9-443C-82AC-E55733538D3B}" type="slidenum">
              <a:rPr lang="pt-BR" smtClean="0"/>
              <a:pPr/>
              <a:t>12</a:t>
            </a:fld>
            <a:endParaRPr lang="pt-BR"/>
          </a:p>
        </p:txBody>
      </p:sp>
    </p:spTree>
    <p:extLst>
      <p:ext uri="{BB962C8B-B14F-4D97-AF65-F5344CB8AC3E}">
        <p14:creationId xmlns:p14="http://schemas.microsoft.com/office/powerpoint/2010/main" val="2589359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Data 3"/>
          <p:cNvSpPr>
            <a:spLocks noGrp="1"/>
          </p:cNvSpPr>
          <p:nvPr>
            <p:ph type="dt" idx="10"/>
          </p:nvPr>
        </p:nvSpPr>
        <p:spPr/>
        <p:txBody>
          <a:bodyPr/>
          <a:lstStyle/>
          <a:p>
            <a:endParaRPr lang="pt-BR"/>
          </a:p>
        </p:txBody>
      </p:sp>
      <p:sp>
        <p:nvSpPr>
          <p:cNvPr id="5" name="Espaço Reservado para Número de Slide 4"/>
          <p:cNvSpPr>
            <a:spLocks noGrp="1"/>
          </p:cNvSpPr>
          <p:nvPr>
            <p:ph type="sldNum" sz="quarter" idx="11"/>
          </p:nvPr>
        </p:nvSpPr>
        <p:spPr/>
        <p:txBody>
          <a:bodyPr/>
          <a:lstStyle/>
          <a:p>
            <a:fld id="{328DF7CB-95D9-443C-82AC-E55733538D3B}" type="slidenum">
              <a:rPr lang="pt-BR" smtClean="0"/>
              <a:pPr/>
              <a:t>13</a:t>
            </a:fld>
            <a:endParaRPr lang="pt-BR"/>
          </a:p>
        </p:txBody>
      </p:sp>
    </p:spTree>
    <p:extLst>
      <p:ext uri="{BB962C8B-B14F-4D97-AF65-F5344CB8AC3E}">
        <p14:creationId xmlns:p14="http://schemas.microsoft.com/office/powerpoint/2010/main" val="992463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Data 3"/>
          <p:cNvSpPr>
            <a:spLocks noGrp="1"/>
          </p:cNvSpPr>
          <p:nvPr>
            <p:ph type="dt" idx="10"/>
          </p:nvPr>
        </p:nvSpPr>
        <p:spPr/>
        <p:txBody>
          <a:bodyPr/>
          <a:lstStyle/>
          <a:p>
            <a:endParaRPr lang="pt-BR"/>
          </a:p>
        </p:txBody>
      </p:sp>
      <p:sp>
        <p:nvSpPr>
          <p:cNvPr id="5" name="Espaço Reservado para Número de Slide 4"/>
          <p:cNvSpPr>
            <a:spLocks noGrp="1"/>
          </p:cNvSpPr>
          <p:nvPr>
            <p:ph type="sldNum" sz="quarter" idx="11"/>
          </p:nvPr>
        </p:nvSpPr>
        <p:spPr/>
        <p:txBody>
          <a:bodyPr/>
          <a:lstStyle/>
          <a:p>
            <a:fld id="{328DF7CB-95D9-443C-82AC-E55733538D3B}" type="slidenum">
              <a:rPr lang="pt-BR" smtClean="0"/>
              <a:pPr/>
              <a:t>14</a:t>
            </a:fld>
            <a:endParaRPr lang="pt-BR"/>
          </a:p>
        </p:txBody>
      </p:sp>
    </p:spTree>
    <p:extLst>
      <p:ext uri="{BB962C8B-B14F-4D97-AF65-F5344CB8AC3E}">
        <p14:creationId xmlns:p14="http://schemas.microsoft.com/office/powerpoint/2010/main" val="2810298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841772"/>
            <a:ext cx="6858000" cy="1790700"/>
          </a:xfrm>
        </p:spPr>
        <p:txBody>
          <a:bodyPr anchor="b"/>
          <a:lstStyle>
            <a:lvl1pPr algn="ctr">
              <a:defRPr sz="4500"/>
            </a:lvl1pPr>
          </a:lstStyle>
          <a:p>
            <a:r>
              <a:rPr lang="pt-BR" smtClean="0"/>
              <a:t>Clique para editar o título mestre</a:t>
            </a:r>
            <a:endParaRPr lang="pt-BR"/>
          </a:p>
        </p:txBody>
      </p:sp>
      <p:sp>
        <p:nvSpPr>
          <p:cNvPr id="3" name="Subtítulo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48A87A34-81AB-432B-8DAE-1953F412C126}" type="datetimeFigureOut">
              <a:rPr lang="en-US" smtClean="0"/>
              <a:pPr/>
              <a:t>11/26/2015</a:t>
            </a:fld>
            <a:endParaRPr lang="en-US" dirty="0"/>
          </a:p>
        </p:txBody>
      </p:sp>
      <p:sp>
        <p:nvSpPr>
          <p:cNvPr id="5" name="Espaço Reservado para Rodapé 4"/>
          <p:cNvSpPr>
            <a:spLocks noGrp="1"/>
          </p:cNvSpPr>
          <p:nvPr>
            <p:ph type="ftr" sz="quarter" idx="11"/>
          </p:nvPr>
        </p:nvSpPr>
        <p:spPr/>
        <p:txBody>
          <a:bodyPr/>
          <a:lstStyle/>
          <a:p>
            <a:endParaRPr lang="en-US" dirty="0"/>
          </a:p>
        </p:txBody>
      </p:sp>
      <p:sp>
        <p:nvSpPr>
          <p:cNvPr id="6" name="Espaço Reservado para Número de Slide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327959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48A87A34-81AB-432B-8DAE-1953F412C126}" type="datetimeFigureOut">
              <a:rPr lang="en-US" smtClean="0"/>
              <a:pPr/>
              <a:t>11/26/2015</a:t>
            </a:fld>
            <a:endParaRPr lang="en-US" dirty="0"/>
          </a:p>
        </p:txBody>
      </p:sp>
      <p:sp>
        <p:nvSpPr>
          <p:cNvPr id="5" name="Espaço Reservado para Rodapé 4"/>
          <p:cNvSpPr>
            <a:spLocks noGrp="1"/>
          </p:cNvSpPr>
          <p:nvPr>
            <p:ph type="ftr" sz="quarter" idx="11"/>
          </p:nvPr>
        </p:nvSpPr>
        <p:spPr/>
        <p:txBody>
          <a:bodyPr/>
          <a:lstStyle/>
          <a:p>
            <a:endParaRPr lang="en-US" dirty="0"/>
          </a:p>
        </p:txBody>
      </p:sp>
      <p:sp>
        <p:nvSpPr>
          <p:cNvPr id="6" name="Espaço Reservado para Número de Slide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829582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273844"/>
            <a:ext cx="1971675" cy="4358879"/>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628650" y="273844"/>
            <a:ext cx="5800725" cy="4358879"/>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48A87A34-81AB-432B-8DAE-1953F412C126}" type="datetimeFigureOut">
              <a:rPr lang="en-US" smtClean="0"/>
              <a:pPr/>
              <a:t>11/26/2015</a:t>
            </a:fld>
            <a:endParaRPr lang="en-US" dirty="0"/>
          </a:p>
        </p:txBody>
      </p:sp>
      <p:sp>
        <p:nvSpPr>
          <p:cNvPr id="5" name="Espaço Reservado para Rodapé 4"/>
          <p:cNvSpPr>
            <a:spLocks noGrp="1"/>
          </p:cNvSpPr>
          <p:nvPr>
            <p:ph type="ftr" sz="quarter" idx="11"/>
          </p:nvPr>
        </p:nvSpPr>
        <p:spPr/>
        <p:txBody>
          <a:bodyPr/>
          <a:lstStyle/>
          <a:p>
            <a:endParaRPr lang="en-US" dirty="0"/>
          </a:p>
        </p:txBody>
      </p:sp>
      <p:sp>
        <p:nvSpPr>
          <p:cNvPr id="6" name="Espaço Reservado para Número de Slide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381899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Abertura-Topico">
    <p:spTree>
      <p:nvGrpSpPr>
        <p:cNvPr id="1" name=""/>
        <p:cNvGrpSpPr/>
        <p:nvPr/>
      </p:nvGrpSpPr>
      <p:grpSpPr>
        <a:xfrm>
          <a:off x="0" y="0"/>
          <a:ext cx="0" cy="0"/>
          <a:chOff x="0" y="0"/>
          <a:chExt cx="0" cy="0"/>
        </a:xfrm>
      </p:grpSpPr>
      <p:sp>
        <p:nvSpPr>
          <p:cNvPr id="8" name="Título 1"/>
          <p:cNvSpPr>
            <a:spLocks noGrp="1"/>
          </p:cNvSpPr>
          <p:nvPr>
            <p:ph type="ctrTitle" hasCustomPrompt="1"/>
          </p:nvPr>
        </p:nvSpPr>
        <p:spPr>
          <a:xfrm>
            <a:off x="899592" y="1779662"/>
            <a:ext cx="7344816" cy="1102519"/>
          </a:xfrm>
          <a:prstGeom prst="rect">
            <a:avLst/>
          </a:prstGeom>
        </p:spPr>
        <p:txBody>
          <a:bodyPr>
            <a:noAutofit/>
          </a:bodyPr>
          <a:lstStyle>
            <a:lvl1pPr>
              <a:defRPr sz="4400" baseline="0">
                <a:solidFill>
                  <a:schemeClr val="accent2">
                    <a:lumMod val="75000"/>
                  </a:schemeClr>
                </a:solidFill>
              </a:defRPr>
            </a:lvl1pPr>
          </a:lstStyle>
          <a:p>
            <a:r>
              <a:rPr lang="pt-BR" dirty="0" smtClean="0"/>
              <a:t>Digite Aqui O NOME DO TÓPICO: Exemplo, “Introdução”</a:t>
            </a:r>
            <a:endParaRPr lang="pt-BR" dirty="0"/>
          </a:p>
        </p:txBody>
      </p:sp>
    </p:spTree>
    <p:extLst>
      <p:ext uri="{BB962C8B-B14F-4D97-AF65-F5344CB8AC3E}">
        <p14:creationId xmlns:p14="http://schemas.microsoft.com/office/powerpoint/2010/main" val="346884852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exto Corrido">
    <p:spTree>
      <p:nvGrpSpPr>
        <p:cNvPr id="1" name=""/>
        <p:cNvGrpSpPr/>
        <p:nvPr/>
      </p:nvGrpSpPr>
      <p:grpSpPr>
        <a:xfrm>
          <a:off x="0" y="0"/>
          <a:ext cx="0" cy="0"/>
          <a:chOff x="0" y="0"/>
          <a:chExt cx="0" cy="0"/>
        </a:xfrm>
      </p:grpSpPr>
      <p:sp>
        <p:nvSpPr>
          <p:cNvPr id="19" name="Text Placeholder 18"/>
          <p:cNvSpPr>
            <a:spLocks noGrp="1"/>
          </p:cNvSpPr>
          <p:nvPr>
            <p:ph type="body" sz="quarter" idx="10" hasCustomPrompt="1"/>
          </p:nvPr>
        </p:nvSpPr>
        <p:spPr>
          <a:xfrm>
            <a:off x="971600" y="1609725"/>
            <a:ext cx="7200800" cy="2906241"/>
          </a:xfrm>
          <a:prstGeom prst="rect">
            <a:avLst/>
          </a:prstGeom>
        </p:spPr>
        <p:txBody>
          <a:bodyPr/>
          <a:lstStyle>
            <a:lvl1pPr marL="0" indent="0">
              <a:lnSpc>
                <a:spcPct val="120000"/>
              </a:lnSpc>
              <a:buNone/>
              <a:defRPr sz="2200" baseline="0">
                <a:solidFill>
                  <a:schemeClr val="tx1"/>
                </a:solidFill>
              </a:defRPr>
            </a:lvl1pPr>
          </a:lstStyle>
          <a:p>
            <a:pPr lvl="0"/>
            <a:r>
              <a:rPr lang="pt-BR" dirty="0" smtClean="0"/>
              <a:t>Digite aqui o texto.</a:t>
            </a:r>
          </a:p>
        </p:txBody>
      </p:sp>
      <p:sp>
        <p:nvSpPr>
          <p:cNvPr id="12" name="Title 15"/>
          <p:cNvSpPr>
            <a:spLocks noGrp="1"/>
          </p:cNvSpPr>
          <p:nvPr>
            <p:ph type="title" hasCustomPrompt="1"/>
          </p:nvPr>
        </p:nvSpPr>
        <p:spPr>
          <a:xfrm>
            <a:off x="971600" y="771550"/>
            <a:ext cx="7200800" cy="721025"/>
          </a:xfrm>
          <a:prstGeom prst="rect">
            <a:avLst/>
          </a:prstGeom>
        </p:spPr>
        <p:txBody>
          <a:bodyPr>
            <a:normAutofit/>
          </a:bodyPr>
          <a:lstStyle>
            <a:lvl1pPr algn="l">
              <a:defRPr sz="3200" b="0" baseline="0">
                <a:solidFill>
                  <a:schemeClr val="accent2">
                    <a:lumMod val="75000"/>
                  </a:schemeClr>
                </a:solidFill>
              </a:defRPr>
            </a:lvl1pPr>
          </a:lstStyle>
          <a:p>
            <a:r>
              <a:rPr lang="pt-BR" dirty="0" smtClean="0"/>
              <a:t>DIGITE AQUI O SUBTÍTULO</a:t>
            </a:r>
            <a:endParaRPr lang="en-US" dirty="0"/>
          </a:p>
        </p:txBody>
      </p:sp>
    </p:spTree>
    <p:extLst>
      <p:ext uri="{BB962C8B-B14F-4D97-AF65-F5344CB8AC3E}">
        <p14:creationId xmlns:p14="http://schemas.microsoft.com/office/powerpoint/2010/main" val="201610037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48A87A34-81AB-432B-8DAE-1953F412C126}" type="datetimeFigureOut">
              <a:rPr lang="en-US" smtClean="0"/>
              <a:pPr/>
              <a:t>11/26/2015</a:t>
            </a:fld>
            <a:endParaRPr lang="en-US" dirty="0"/>
          </a:p>
        </p:txBody>
      </p:sp>
      <p:sp>
        <p:nvSpPr>
          <p:cNvPr id="5" name="Espaço Reservado para Rodapé 4"/>
          <p:cNvSpPr>
            <a:spLocks noGrp="1"/>
          </p:cNvSpPr>
          <p:nvPr>
            <p:ph type="ftr" sz="quarter" idx="11"/>
          </p:nvPr>
        </p:nvSpPr>
        <p:spPr/>
        <p:txBody>
          <a:bodyPr/>
          <a:lstStyle/>
          <a:p>
            <a:endParaRPr lang="en-US" dirty="0"/>
          </a:p>
        </p:txBody>
      </p:sp>
      <p:sp>
        <p:nvSpPr>
          <p:cNvPr id="6" name="Espaço Reservado para Número de Slide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247411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623888" y="1282304"/>
            <a:ext cx="7886700" cy="2139553"/>
          </a:xfrm>
        </p:spPr>
        <p:txBody>
          <a:bodyPr anchor="b"/>
          <a:lstStyle>
            <a:lvl1pPr>
              <a:defRPr sz="4500"/>
            </a:lvl1pPr>
          </a:lstStyle>
          <a:p>
            <a:r>
              <a:rPr lang="pt-BR" smtClean="0"/>
              <a:t>Clique para editar o título mestre</a:t>
            </a:r>
            <a:endParaRPr lang="pt-BR"/>
          </a:p>
        </p:txBody>
      </p:sp>
      <p:sp>
        <p:nvSpPr>
          <p:cNvPr id="3" name="Espaço Reservado para Texto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48A87A34-81AB-432B-8DAE-1953F412C126}" type="datetimeFigureOut">
              <a:rPr lang="en-US" smtClean="0"/>
              <a:pPr/>
              <a:t>11/26/2015</a:t>
            </a:fld>
            <a:endParaRPr lang="en-US" dirty="0"/>
          </a:p>
        </p:txBody>
      </p:sp>
      <p:sp>
        <p:nvSpPr>
          <p:cNvPr id="5" name="Espaço Reservado para Rodapé 4"/>
          <p:cNvSpPr>
            <a:spLocks noGrp="1"/>
          </p:cNvSpPr>
          <p:nvPr>
            <p:ph type="ftr" sz="quarter" idx="11"/>
          </p:nvPr>
        </p:nvSpPr>
        <p:spPr/>
        <p:txBody>
          <a:bodyPr/>
          <a:lstStyle/>
          <a:p>
            <a:endParaRPr lang="en-US" dirty="0"/>
          </a:p>
        </p:txBody>
      </p:sp>
      <p:sp>
        <p:nvSpPr>
          <p:cNvPr id="6" name="Espaço Reservado para Número de Slide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016769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628650" y="1369219"/>
            <a:ext cx="3886200" cy="3263504"/>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29150" y="1369219"/>
            <a:ext cx="3886200" cy="3263504"/>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48A87A34-81AB-432B-8DAE-1953F412C126}" type="datetimeFigureOut">
              <a:rPr lang="en-US" smtClean="0"/>
              <a:pPr/>
              <a:t>11/26/2015</a:t>
            </a:fld>
            <a:endParaRPr lang="en-US" dirty="0"/>
          </a:p>
        </p:txBody>
      </p:sp>
      <p:sp>
        <p:nvSpPr>
          <p:cNvPr id="6" name="Espaço Reservado para Rodapé 5"/>
          <p:cNvSpPr>
            <a:spLocks noGrp="1"/>
          </p:cNvSpPr>
          <p:nvPr>
            <p:ph type="ftr" sz="quarter" idx="11"/>
          </p:nvPr>
        </p:nvSpPr>
        <p:spPr/>
        <p:txBody>
          <a:bodyPr/>
          <a:lstStyle/>
          <a:p>
            <a:endParaRPr lang="en-US" dirty="0"/>
          </a:p>
        </p:txBody>
      </p:sp>
      <p:sp>
        <p:nvSpPr>
          <p:cNvPr id="7" name="Espaço Reservado para Número de Slide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404641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29841" y="273844"/>
            <a:ext cx="7886700" cy="994172"/>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smtClean="0"/>
              <a:t>Clique para editar o texto mestre</a:t>
            </a:r>
          </a:p>
        </p:txBody>
      </p:sp>
      <p:sp>
        <p:nvSpPr>
          <p:cNvPr id="4" name="Espaço Reservado para Conteúdo 3"/>
          <p:cNvSpPr>
            <a:spLocks noGrp="1"/>
          </p:cNvSpPr>
          <p:nvPr>
            <p:ph sz="half" idx="2"/>
          </p:nvPr>
        </p:nvSpPr>
        <p:spPr>
          <a:xfrm>
            <a:off x="629842" y="1878806"/>
            <a:ext cx="3868340" cy="2763441"/>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smtClean="0"/>
              <a:t>Clique para editar o texto mestre</a:t>
            </a:r>
          </a:p>
        </p:txBody>
      </p:sp>
      <p:sp>
        <p:nvSpPr>
          <p:cNvPr id="6" name="Espaço Reservado para Conteúdo 5"/>
          <p:cNvSpPr>
            <a:spLocks noGrp="1"/>
          </p:cNvSpPr>
          <p:nvPr>
            <p:ph sz="quarter" idx="4"/>
          </p:nvPr>
        </p:nvSpPr>
        <p:spPr>
          <a:xfrm>
            <a:off x="4629150" y="1878806"/>
            <a:ext cx="3887391" cy="2763441"/>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48A87A34-81AB-432B-8DAE-1953F412C126}" type="datetimeFigureOut">
              <a:rPr lang="en-US" smtClean="0"/>
              <a:pPr/>
              <a:t>11/26/2015</a:t>
            </a:fld>
            <a:endParaRPr lang="en-US" dirty="0"/>
          </a:p>
        </p:txBody>
      </p:sp>
      <p:sp>
        <p:nvSpPr>
          <p:cNvPr id="8" name="Espaço Reservado para Rodapé 7"/>
          <p:cNvSpPr>
            <a:spLocks noGrp="1"/>
          </p:cNvSpPr>
          <p:nvPr>
            <p:ph type="ftr" sz="quarter" idx="11"/>
          </p:nvPr>
        </p:nvSpPr>
        <p:spPr/>
        <p:txBody>
          <a:bodyPr/>
          <a:lstStyle/>
          <a:p>
            <a:endParaRPr lang="en-US" dirty="0"/>
          </a:p>
        </p:txBody>
      </p:sp>
      <p:sp>
        <p:nvSpPr>
          <p:cNvPr id="9" name="Espaço Reservado para Número de Slide 8"/>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848296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48A87A34-81AB-432B-8DAE-1953F412C126}" type="datetimeFigureOut">
              <a:rPr lang="en-US" smtClean="0"/>
              <a:pPr/>
              <a:t>11/26/2015</a:t>
            </a:fld>
            <a:endParaRPr lang="en-US" dirty="0"/>
          </a:p>
        </p:txBody>
      </p:sp>
      <p:sp>
        <p:nvSpPr>
          <p:cNvPr id="4" name="Espaço Reservado para Rodapé 3"/>
          <p:cNvSpPr>
            <a:spLocks noGrp="1"/>
          </p:cNvSpPr>
          <p:nvPr>
            <p:ph type="ftr" sz="quarter" idx="11"/>
          </p:nvPr>
        </p:nvSpPr>
        <p:spPr/>
        <p:txBody>
          <a:bodyPr/>
          <a:lstStyle/>
          <a:p>
            <a:endParaRPr lang="en-US" dirty="0"/>
          </a:p>
        </p:txBody>
      </p:sp>
      <p:sp>
        <p:nvSpPr>
          <p:cNvPr id="5" name="Espaço Reservado para Número de Slide 4"/>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425343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48A87A34-81AB-432B-8DAE-1953F412C126}" type="datetimeFigureOut">
              <a:rPr lang="en-US" smtClean="0"/>
              <a:pPr/>
              <a:t>11/26/2015</a:t>
            </a:fld>
            <a:endParaRPr lang="en-US" dirty="0"/>
          </a:p>
        </p:txBody>
      </p:sp>
      <p:sp>
        <p:nvSpPr>
          <p:cNvPr id="3" name="Espaço Reservado para Rodapé 2"/>
          <p:cNvSpPr>
            <a:spLocks noGrp="1"/>
          </p:cNvSpPr>
          <p:nvPr>
            <p:ph type="ftr" sz="quarter" idx="11"/>
          </p:nvPr>
        </p:nvSpPr>
        <p:spPr/>
        <p:txBody>
          <a:bodyPr/>
          <a:lstStyle/>
          <a:p>
            <a:endParaRPr lang="en-US" dirty="0"/>
          </a:p>
        </p:txBody>
      </p:sp>
      <p:sp>
        <p:nvSpPr>
          <p:cNvPr id="4" name="Espaço Reservado para Número de Slide 3"/>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046159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29841" y="342900"/>
            <a:ext cx="2949178" cy="1200150"/>
          </a:xfrm>
        </p:spPr>
        <p:txBody>
          <a:bodyPr anchor="b"/>
          <a:lstStyle>
            <a:lvl1pPr>
              <a:defRPr sz="2400"/>
            </a:lvl1pPr>
          </a:lstStyle>
          <a:p>
            <a:r>
              <a:rPr lang="pt-BR" smtClean="0"/>
              <a:t>Clique para editar o título mestre</a:t>
            </a:r>
            <a:endParaRPr lang="pt-BR"/>
          </a:p>
        </p:txBody>
      </p:sp>
      <p:sp>
        <p:nvSpPr>
          <p:cNvPr id="3" name="Espaço Reservado para Conteúdo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48A87A34-81AB-432B-8DAE-1953F412C126}" type="datetimeFigureOut">
              <a:rPr lang="en-US" smtClean="0"/>
              <a:pPr/>
              <a:t>11/26/2015</a:t>
            </a:fld>
            <a:endParaRPr lang="en-US" dirty="0"/>
          </a:p>
        </p:txBody>
      </p:sp>
      <p:sp>
        <p:nvSpPr>
          <p:cNvPr id="6" name="Espaço Reservado para Rodapé 5"/>
          <p:cNvSpPr>
            <a:spLocks noGrp="1"/>
          </p:cNvSpPr>
          <p:nvPr>
            <p:ph type="ftr" sz="quarter" idx="11"/>
          </p:nvPr>
        </p:nvSpPr>
        <p:spPr/>
        <p:txBody>
          <a:bodyPr/>
          <a:lstStyle/>
          <a:p>
            <a:endParaRPr lang="en-US" dirty="0"/>
          </a:p>
        </p:txBody>
      </p:sp>
      <p:sp>
        <p:nvSpPr>
          <p:cNvPr id="7" name="Espaço Reservado para Número de Slide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201433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29841" y="342900"/>
            <a:ext cx="2949178" cy="1200150"/>
          </a:xfrm>
        </p:spPr>
        <p:txBody>
          <a:bodyPr anchor="b"/>
          <a:lstStyle>
            <a:lvl1pPr>
              <a:defRPr sz="2400"/>
            </a:lvl1pPr>
          </a:lstStyle>
          <a:p>
            <a:r>
              <a:rPr lang="pt-BR" smtClean="0"/>
              <a:t>Clique para editar o título mestre</a:t>
            </a:r>
            <a:endParaRPr lang="pt-BR"/>
          </a:p>
        </p:txBody>
      </p:sp>
      <p:sp>
        <p:nvSpPr>
          <p:cNvPr id="3" name="Espaço Reservado para Imagem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pt-BR"/>
          </a:p>
        </p:txBody>
      </p:sp>
      <p:sp>
        <p:nvSpPr>
          <p:cNvPr id="4" name="Espaço Reservado para Texto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48A87A34-81AB-432B-8DAE-1953F412C126}" type="datetimeFigureOut">
              <a:rPr lang="en-US" smtClean="0"/>
              <a:pPr/>
              <a:t>11/26/2015</a:t>
            </a:fld>
            <a:endParaRPr lang="en-US" dirty="0"/>
          </a:p>
        </p:txBody>
      </p:sp>
      <p:sp>
        <p:nvSpPr>
          <p:cNvPr id="6" name="Espaço Reservado para Rodapé 5"/>
          <p:cNvSpPr>
            <a:spLocks noGrp="1"/>
          </p:cNvSpPr>
          <p:nvPr>
            <p:ph type="ftr" sz="quarter" idx="11"/>
          </p:nvPr>
        </p:nvSpPr>
        <p:spPr/>
        <p:txBody>
          <a:bodyPr/>
          <a:lstStyle/>
          <a:p>
            <a:endParaRPr lang="en-US" dirty="0"/>
          </a:p>
        </p:txBody>
      </p:sp>
      <p:sp>
        <p:nvSpPr>
          <p:cNvPr id="7" name="Espaço Reservado para Número de Slide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39421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8A87A34-81AB-432B-8DAE-1953F412C126}" type="datetimeFigureOut">
              <a:rPr lang="en-US" smtClean="0"/>
              <a:pPr/>
              <a:t>11/26/2015</a:t>
            </a:fld>
            <a:endParaRPr lang="en-US" dirty="0"/>
          </a:p>
        </p:txBody>
      </p:sp>
      <p:sp>
        <p:nvSpPr>
          <p:cNvPr id="5" name="Espaço Reservado para Rodapé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Espaço Reservado para Número de Slide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597258067"/>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pt-B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19.emf"/><Relationship Id="rId7" Type="http://schemas.openxmlformats.org/officeDocument/2006/relationships/image" Target="../media/image23.emf"/><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13.emf"/><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2.emf"/><Relationship Id="rId7" Type="http://schemas.openxmlformats.org/officeDocument/2006/relationships/image" Target="../media/image16.emf"/><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5143500"/>
          </a:xfrm>
          <a:prstGeom prst="rect">
            <a:avLst/>
          </a:prstGeom>
          <a:solidFill>
            <a:schemeClr val="bg1">
              <a:lumMod val="9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Imagem 6"/>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59" t="-422" r="1727" b="13141"/>
          <a:stretch/>
        </p:blipFill>
        <p:spPr>
          <a:xfrm>
            <a:off x="547936" y="347886"/>
            <a:ext cx="7920880" cy="4680520"/>
          </a:xfrm>
          <a:prstGeom prst="rect">
            <a:avLst/>
          </a:prstGeom>
        </p:spPr>
      </p:pic>
      <p:sp>
        <p:nvSpPr>
          <p:cNvPr id="5" name="Título 2"/>
          <p:cNvSpPr txBox="1">
            <a:spLocks/>
          </p:cNvSpPr>
          <p:nvPr/>
        </p:nvSpPr>
        <p:spPr>
          <a:xfrm>
            <a:off x="435017" y="2058008"/>
            <a:ext cx="7538988" cy="1210147"/>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4400" kern="1200" cap="all" baseline="0">
                <a:solidFill>
                  <a:schemeClr val="accent2">
                    <a:lumMod val="75000"/>
                  </a:schemeClr>
                </a:solidFill>
                <a:effectLst/>
                <a:latin typeface="+mj-lt"/>
                <a:ea typeface="+mj-ea"/>
                <a:cs typeface="+mj-cs"/>
              </a:defRPr>
            </a:lvl1pPr>
          </a:lstStyle>
          <a:p>
            <a:pPr algn="l"/>
            <a:r>
              <a:rPr lang="pt-BR" sz="3000" dirty="0" smtClean="0">
                <a:solidFill>
                  <a:srgbClr val="545454">
                    <a:lumMod val="50000"/>
                  </a:srgbClr>
                </a:solidFill>
                <a:latin typeface="Calibri" panose="020F0502020204030204" pitchFamily="34" charset="0"/>
              </a:rPr>
              <a:t>O QUE ESTAMOS ENSINANDO NAS UNIVERSIDADES  PARA OS ATUAIS E FUTUROS PROFISSIONAIS. </a:t>
            </a:r>
            <a:endParaRPr lang="pt-BR" sz="3000" dirty="0">
              <a:latin typeface="Calibri" panose="020F0502020204030204" pitchFamily="34" charset="0"/>
            </a:endParaRPr>
          </a:p>
        </p:txBody>
      </p:sp>
      <p:sp>
        <p:nvSpPr>
          <p:cNvPr id="6" name="Espaço Reservado para Texto 3"/>
          <p:cNvSpPr txBox="1">
            <a:spLocks/>
          </p:cNvSpPr>
          <p:nvPr/>
        </p:nvSpPr>
        <p:spPr>
          <a:xfrm>
            <a:off x="547936" y="3445860"/>
            <a:ext cx="8235201" cy="1125140"/>
          </a:xfrm>
          <a:prstGeom prst="rect">
            <a:avLst/>
          </a:prstGeom>
        </p:spPr>
        <p:txBody>
          <a:bodyPr>
            <a:normAutofit/>
          </a:bodyPr>
          <a:lstStyle>
            <a:lvl1pPr marL="171450" indent="-171450" algn="l" defTabSz="685800" rtl="0" eaLnBrk="1" latinLnBrk="0" hangingPunct="1">
              <a:lnSpc>
                <a:spcPct val="120000"/>
              </a:lnSpc>
              <a:spcBef>
                <a:spcPts val="750"/>
              </a:spcBef>
              <a:buClr>
                <a:schemeClr val="tx1"/>
              </a:buClr>
              <a:buFont typeface="Arial" panose="020B0604020202020204" pitchFamily="34" charset="0"/>
              <a:buChar char="•"/>
              <a:defRPr sz="1500" kern="1200" cap="all" baseline="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tx1"/>
              </a:buClr>
              <a:buFont typeface="Arial" panose="020B0604020202020204" pitchFamily="34" charset="0"/>
              <a:buChar char="•"/>
              <a:defRPr sz="1350" kern="1200" cap="all"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tx1"/>
              </a:buClr>
              <a:buFont typeface="Arial" panose="020B0604020202020204" pitchFamily="34" charset="0"/>
              <a:buChar char="•"/>
              <a:defRPr sz="1200" kern="1200" cap="all" baseline="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9pPr>
          </a:lstStyle>
          <a:p>
            <a:pPr marL="0" indent="0">
              <a:spcBef>
                <a:spcPts val="0"/>
              </a:spcBef>
              <a:buNone/>
            </a:pPr>
            <a:r>
              <a:rPr lang="pt-BR" sz="1400" dirty="0" smtClean="0">
                <a:latin typeface="Calibri" panose="020F0502020204030204" pitchFamily="34" charset="0"/>
              </a:rPr>
              <a:t>Esmeralda Rizzo</a:t>
            </a:r>
          </a:p>
          <a:p>
            <a:pPr marL="0" indent="0">
              <a:spcBef>
                <a:spcPts val="0"/>
              </a:spcBef>
              <a:buNone/>
            </a:pPr>
            <a:r>
              <a:rPr lang="pt-BR" sz="1400" dirty="0" smtClean="0">
                <a:latin typeface="Calibri" panose="020F0502020204030204" pitchFamily="34" charset="0"/>
              </a:rPr>
              <a:t>Universidade Presbiteriana Mackenzie</a:t>
            </a:r>
          </a:p>
          <a:p>
            <a:pPr marL="0" indent="0">
              <a:spcBef>
                <a:spcPts val="0"/>
              </a:spcBef>
              <a:buNone/>
            </a:pPr>
            <a:r>
              <a:rPr lang="pt-BR" sz="1400" dirty="0" smtClean="0">
                <a:latin typeface="Calibri" panose="020F0502020204030204" pitchFamily="34" charset="0"/>
              </a:rPr>
              <a:t>São Paulo, </a:t>
            </a:r>
            <a:r>
              <a:rPr lang="pt-BR" sz="1400" dirty="0" smtClean="0">
                <a:latin typeface="Calibri" panose="020F0502020204030204" pitchFamily="34" charset="0"/>
              </a:rPr>
              <a:t>27 de </a:t>
            </a:r>
            <a:r>
              <a:rPr lang="pt-BR" sz="1400" dirty="0" smtClean="0">
                <a:latin typeface="Calibri" panose="020F0502020204030204" pitchFamily="34" charset="0"/>
              </a:rPr>
              <a:t>novembro de 2015</a:t>
            </a:r>
          </a:p>
          <a:p>
            <a:pPr marL="0" indent="0">
              <a:spcBef>
                <a:spcPts val="0"/>
              </a:spcBef>
              <a:buNone/>
            </a:pPr>
            <a:r>
              <a:rPr lang="pt-BR" sz="1400" dirty="0" smtClean="0">
                <a:latin typeface="Calibri" panose="020F0502020204030204" pitchFamily="34" charset="0"/>
              </a:rPr>
              <a:t>Dia Nacional da </a:t>
            </a:r>
            <a:r>
              <a:rPr lang="pt-BR" sz="1400" dirty="0" err="1" smtClean="0">
                <a:latin typeface="Calibri" panose="020F0502020204030204" pitchFamily="34" charset="0"/>
              </a:rPr>
              <a:t>EaD</a:t>
            </a:r>
            <a:r>
              <a:rPr lang="pt-BR" sz="1400" dirty="0" smtClean="0">
                <a:latin typeface="Calibri" panose="020F0502020204030204" pitchFamily="34" charset="0"/>
              </a:rPr>
              <a:t> - ABED</a:t>
            </a:r>
          </a:p>
          <a:p>
            <a:endParaRPr lang="pt-BR" dirty="0"/>
          </a:p>
        </p:txBody>
      </p:sp>
      <p:sp>
        <p:nvSpPr>
          <p:cNvPr id="10" name="Retângulo 9"/>
          <p:cNvSpPr/>
          <p:nvPr/>
        </p:nvSpPr>
        <p:spPr>
          <a:xfrm>
            <a:off x="179512" y="1923678"/>
            <a:ext cx="45719" cy="137440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C00000"/>
              </a:solidFill>
            </a:endParaRPr>
          </a:p>
        </p:txBody>
      </p:sp>
      <p:sp>
        <p:nvSpPr>
          <p:cNvPr id="11" name="Retângulo 10"/>
          <p:cNvSpPr/>
          <p:nvPr/>
        </p:nvSpPr>
        <p:spPr>
          <a:xfrm>
            <a:off x="225231" y="1923678"/>
            <a:ext cx="8918769" cy="1374403"/>
          </a:xfrm>
          <a:prstGeom prst="rect">
            <a:avLst/>
          </a:prstGeom>
          <a:solidFill>
            <a:srgbClr val="FF0000">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9406210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ângulo de cantos arredondados 12"/>
          <p:cNvSpPr/>
          <p:nvPr/>
        </p:nvSpPr>
        <p:spPr>
          <a:xfrm>
            <a:off x="19891" y="4371950"/>
            <a:ext cx="6136285" cy="360039"/>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de cantos arredondados 11"/>
          <p:cNvSpPr/>
          <p:nvPr/>
        </p:nvSpPr>
        <p:spPr>
          <a:xfrm>
            <a:off x="19891" y="3524339"/>
            <a:ext cx="6136285" cy="631587"/>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de cantos arredondados 10"/>
          <p:cNvSpPr/>
          <p:nvPr/>
        </p:nvSpPr>
        <p:spPr>
          <a:xfrm>
            <a:off x="0" y="2643758"/>
            <a:ext cx="6156176" cy="631587"/>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de cantos arredondados 9"/>
          <p:cNvSpPr/>
          <p:nvPr/>
        </p:nvSpPr>
        <p:spPr>
          <a:xfrm>
            <a:off x="19891" y="1779662"/>
            <a:ext cx="6136285" cy="631587"/>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de cantos arredondados 4"/>
          <p:cNvSpPr/>
          <p:nvPr/>
        </p:nvSpPr>
        <p:spPr>
          <a:xfrm>
            <a:off x="0" y="1203598"/>
            <a:ext cx="6156176" cy="332806"/>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 name="Imagem 3"/>
          <p:cNvPicPr>
            <a:picLocks noChangeAspect="1"/>
          </p:cNvPicPr>
          <p:nvPr/>
        </p:nvPicPr>
        <p:blipFill>
          <a:blip r:embed="rId3"/>
          <a:stretch>
            <a:fillRect/>
          </a:stretch>
        </p:blipFill>
        <p:spPr>
          <a:xfrm>
            <a:off x="6564913" y="1851670"/>
            <a:ext cx="2466738" cy="3298656"/>
          </a:xfrm>
          <a:prstGeom prst="rect">
            <a:avLst/>
          </a:prstGeom>
        </p:spPr>
      </p:pic>
      <p:sp>
        <p:nvSpPr>
          <p:cNvPr id="3" name="Espaço Reservado para Texto 3"/>
          <p:cNvSpPr>
            <a:spLocks noGrp="1"/>
          </p:cNvSpPr>
          <p:nvPr>
            <p:ph type="body" sz="quarter" idx="10"/>
          </p:nvPr>
        </p:nvSpPr>
        <p:spPr>
          <a:xfrm>
            <a:off x="235455" y="1491630"/>
            <a:ext cx="5780815" cy="3168352"/>
          </a:xfrm>
        </p:spPr>
        <p:txBody>
          <a:bodyPr>
            <a:normAutofit/>
          </a:bodyPr>
          <a:lstStyle/>
          <a:p>
            <a:endParaRPr lang="pt-BR" sz="1800" dirty="0" smtClean="0"/>
          </a:p>
          <a:p>
            <a:endParaRPr lang="pt-BR" sz="1800" dirty="0" smtClean="0"/>
          </a:p>
          <a:p>
            <a:endParaRPr lang="pt-BR" sz="1800" dirty="0"/>
          </a:p>
          <a:p>
            <a:endParaRPr lang="pt-BR" sz="1800" dirty="0" smtClean="0"/>
          </a:p>
          <a:p>
            <a:endParaRPr lang="pt-BR" sz="1800" dirty="0"/>
          </a:p>
          <a:p>
            <a:endParaRPr lang="pt-BR" sz="1800" dirty="0" smtClean="0"/>
          </a:p>
          <a:p>
            <a:endParaRPr lang="pt-BR" sz="1800" dirty="0"/>
          </a:p>
          <a:p>
            <a:endParaRPr lang="pt-BR" dirty="0"/>
          </a:p>
        </p:txBody>
      </p:sp>
      <p:sp>
        <p:nvSpPr>
          <p:cNvPr id="7" name="Retângulo 6"/>
          <p:cNvSpPr/>
          <p:nvPr/>
        </p:nvSpPr>
        <p:spPr>
          <a:xfrm>
            <a:off x="0" y="195486"/>
            <a:ext cx="9144000" cy="69379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ítulo 1"/>
          <p:cNvSpPr>
            <a:spLocks noGrp="1"/>
          </p:cNvSpPr>
          <p:nvPr>
            <p:ph type="title"/>
          </p:nvPr>
        </p:nvSpPr>
        <p:spPr>
          <a:xfrm>
            <a:off x="611560" y="195486"/>
            <a:ext cx="8280920" cy="721025"/>
          </a:xfrm>
        </p:spPr>
        <p:txBody>
          <a:bodyPr>
            <a:noAutofit/>
          </a:bodyPr>
          <a:lstStyle/>
          <a:p>
            <a:r>
              <a:rPr lang="pt-BR" sz="2500" dirty="0" smtClean="0">
                <a:solidFill>
                  <a:schemeClr val="bg1"/>
                </a:solidFill>
                <a:latin typeface="+mn-lt"/>
              </a:rPr>
              <a:t>A </a:t>
            </a:r>
            <a:r>
              <a:rPr lang="pt-BR" sz="2500" dirty="0">
                <a:solidFill>
                  <a:schemeClr val="bg1"/>
                </a:solidFill>
                <a:latin typeface="+mn-lt"/>
              </a:rPr>
              <a:t>educação, o mundo e o futuro profissional – Integrar </a:t>
            </a:r>
          </a:p>
        </p:txBody>
      </p:sp>
      <p:sp>
        <p:nvSpPr>
          <p:cNvPr id="9" name="Retângulo 8"/>
          <p:cNvSpPr/>
          <p:nvPr/>
        </p:nvSpPr>
        <p:spPr>
          <a:xfrm>
            <a:off x="21605" y="6826"/>
            <a:ext cx="9144000" cy="51435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noFill/>
            </a:endParaRPr>
          </a:p>
        </p:txBody>
      </p:sp>
      <p:sp>
        <p:nvSpPr>
          <p:cNvPr id="6" name="Retângulo 5"/>
          <p:cNvSpPr/>
          <p:nvPr/>
        </p:nvSpPr>
        <p:spPr>
          <a:xfrm>
            <a:off x="235455" y="1194306"/>
            <a:ext cx="6016270" cy="369332"/>
          </a:xfrm>
          <a:prstGeom prst="rect">
            <a:avLst/>
          </a:prstGeom>
        </p:spPr>
        <p:txBody>
          <a:bodyPr wrap="square">
            <a:spAutoFit/>
          </a:bodyPr>
          <a:lstStyle/>
          <a:p>
            <a:r>
              <a:rPr lang="pt-BR" dirty="0"/>
              <a:t>Conhecer e entender a nova sociedade-local e globalmente;</a:t>
            </a:r>
          </a:p>
        </p:txBody>
      </p:sp>
      <p:sp>
        <p:nvSpPr>
          <p:cNvPr id="14" name="Retângulo 13"/>
          <p:cNvSpPr/>
          <p:nvPr/>
        </p:nvSpPr>
        <p:spPr>
          <a:xfrm>
            <a:off x="251520" y="1781403"/>
            <a:ext cx="6156176" cy="646331"/>
          </a:xfrm>
          <a:prstGeom prst="rect">
            <a:avLst/>
          </a:prstGeom>
        </p:spPr>
        <p:txBody>
          <a:bodyPr wrap="square">
            <a:spAutoFit/>
          </a:bodyPr>
          <a:lstStyle/>
          <a:p>
            <a:r>
              <a:rPr lang="pt-BR" dirty="0"/>
              <a:t>Formar um ser humano </a:t>
            </a:r>
            <a:r>
              <a:rPr lang="pt-BR" dirty="0" smtClean="0"/>
              <a:t>íntegro – </a:t>
            </a:r>
            <a:r>
              <a:rPr lang="pt-BR" dirty="0"/>
              <a:t>valores, cidadania e que execute boas </a:t>
            </a:r>
            <a:r>
              <a:rPr lang="pt-BR" dirty="0" smtClean="0"/>
              <a:t>práticas </a:t>
            </a:r>
            <a:r>
              <a:rPr lang="pt-BR" dirty="0"/>
              <a:t>profissionais;</a:t>
            </a:r>
          </a:p>
        </p:txBody>
      </p:sp>
      <p:sp>
        <p:nvSpPr>
          <p:cNvPr id="15" name="Retângulo 14"/>
          <p:cNvSpPr/>
          <p:nvPr/>
        </p:nvSpPr>
        <p:spPr>
          <a:xfrm>
            <a:off x="251520" y="2643758"/>
            <a:ext cx="5793410" cy="646331"/>
          </a:xfrm>
          <a:prstGeom prst="rect">
            <a:avLst/>
          </a:prstGeom>
        </p:spPr>
        <p:txBody>
          <a:bodyPr wrap="square">
            <a:spAutoFit/>
          </a:bodyPr>
          <a:lstStyle/>
          <a:p>
            <a:r>
              <a:rPr lang="pt-BR" dirty="0"/>
              <a:t>Possibilitar e incentivar a mobilidade do aluno nas diversas áreas do conhecimento – flexibilizar;</a:t>
            </a:r>
          </a:p>
        </p:txBody>
      </p:sp>
      <p:sp>
        <p:nvSpPr>
          <p:cNvPr id="16" name="Retângulo 15"/>
          <p:cNvSpPr/>
          <p:nvPr/>
        </p:nvSpPr>
        <p:spPr>
          <a:xfrm>
            <a:off x="209824" y="3517513"/>
            <a:ext cx="5806446" cy="646331"/>
          </a:xfrm>
          <a:prstGeom prst="rect">
            <a:avLst/>
          </a:prstGeom>
        </p:spPr>
        <p:txBody>
          <a:bodyPr wrap="square">
            <a:spAutoFit/>
          </a:bodyPr>
          <a:lstStyle/>
          <a:p>
            <a:r>
              <a:rPr lang="pt-BR" dirty="0"/>
              <a:t>Compreender a realidade, reconhecer e incorporar as mudanças rapidamente – sem burocracia;</a:t>
            </a:r>
          </a:p>
        </p:txBody>
      </p:sp>
      <p:sp>
        <p:nvSpPr>
          <p:cNvPr id="17" name="Retângulo 16"/>
          <p:cNvSpPr/>
          <p:nvPr/>
        </p:nvSpPr>
        <p:spPr>
          <a:xfrm>
            <a:off x="176010" y="4371950"/>
            <a:ext cx="5868919" cy="369332"/>
          </a:xfrm>
          <a:prstGeom prst="rect">
            <a:avLst/>
          </a:prstGeom>
        </p:spPr>
        <p:txBody>
          <a:bodyPr wrap="square">
            <a:spAutoFit/>
          </a:bodyPr>
          <a:lstStyle/>
          <a:p>
            <a:r>
              <a:rPr lang="pt-BR" dirty="0"/>
              <a:t>Fazer diferente - Inovar, criar – com sustentabilidade.</a:t>
            </a:r>
          </a:p>
        </p:txBody>
      </p:sp>
    </p:spTree>
    <p:extLst>
      <p:ext uri="{BB962C8B-B14F-4D97-AF65-F5344CB8AC3E}">
        <p14:creationId xmlns:p14="http://schemas.microsoft.com/office/powerpoint/2010/main" val="33186420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lipse 20"/>
          <p:cNvSpPr/>
          <p:nvPr/>
        </p:nvSpPr>
        <p:spPr>
          <a:xfrm rot="16200000">
            <a:off x="5344940" y="656967"/>
            <a:ext cx="655746" cy="99439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Elipse 19"/>
          <p:cNvSpPr/>
          <p:nvPr/>
        </p:nvSpPr>
        <p:spPr>
          <a:xfrm>
            <a:off x="8524766" y="1751954"/>
            <a:ext cx="655746" cy="99439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Retângulo 18"/>
          <p:cNvSpPr/>
          <p:nvPr/>
        </p:nvSpPr>
        <p:spPr>
          <a:xfrm>
            <a:off x="7596336" y="1275606"/>
            <a:ext cx="1547664" cy="93610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p:cNvSpPr/>
          <p:nvPr/>
        </p:nvSpPr>
        <p:spPr>
          <a:xfrm>
            <a:off x="5580112" y="889278"/>
            <a:ext cx="3563888" cy="76008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Espaço Reservado para Texto 3"/>
          <p:cNvSpPr>
            <a:spLocks noGrp="1"/>
          </p:cNvSpPr>
          <p:nvPr>
            <p:ph type="body" sz="quarter" idx="10"/>
          </p:nvPr>
        </p:nvSpPr>
        <p:spPr>
          <a:xfrm>
            <a:off x="251520" y="967981"/>
            <a:ext cx="4836293" cy="2539873"/>
          </a:xfrm>
        </p:spPr>
        <p:txBody>
          <a:bodyPr>
            <a:normAutofit/>
          </a:bodyPr>
          <a:lstStyle/>
          <a:p>
            <a:r>
              <a:rPr lang="pt-BR" sz="2000" dirty="0"/>
              <a:t>A instituição deve proporcionar </a:t>
            </a:r>
            <a:r>
              <a:rPr lang="pt-BR" sz="2000" dirty="0" smtClean="0"/>
              <a:t>e </a:t>
            </a:r>
            <a:r>
              <a:rPr lang="pt-BR" sz="2000" dirty="0"/>
              <a:t>incentivar  a formação continuada do docente</a:t>
            </a:r>
            <a:r>
              <a:rPr lang="pt-BR" sz="2000" dirty="0" smtClean="0"/>
              <a:t>.</a:t>
            </a:r>
            <a:endParaRPr lang="pt-BR" sz="2000" dirty="0"/>
          </a:p>
        </p:txBody>
      </p:sp>
      <p:sp>
        <p:nvSpPr>
          <p:cNvPr id="7" name="Retângulo 6"/>
          <p:cNvSpPr/>
          <p:nvPr/>
        </p:nvSpPr>
        <p:spPr>
          <a:xfrm>
            <a:off x="0" y="195486"/>
            <a:ext cx="9144000" cy="69379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ítulo 1"/>
          <p:cNvSpPr>
            <a:spLocks noGrp="1"/>
          </p:cNvSpPr>
          <p:nvPr>
            <p:ph type="title"/>
          </p:nvPr>
        </p:nvSpPr>
        <p:spPr>
          <a:xfrm>
            <a:off x="611560" y="195486"/>
            <a:ext cx="8280920" cy="721025"/>
          </a:xfrm>
        </p:spPr>
        <p:txBody>
          <a:bodyPr>
            <a:noAutofit/>
          </a:bodyPr>
          <a:lstStyle/>
          <a:p>
            <a:r>
              <a:rPr lang="pt-BR" sz="2800" b="1" dirty="0" smtClean="0">
                <a:solidFill>
                  <a:schemeClr val="bg1"/>
                </a:solidFill>
              </a:rPr>
              <a:t>O docente </a:t>
            </a:r>
            <a:endParaRPr lang="pt-BR" sz="2800" b="1" dirty="0">
              <a:solidFill>
                <a:schemeClr val="bg1"/>
              </a:solidFill>
              <a:latin typeface="Calibre"/>
            </a:endParaRPr>
          </a:p>
        </p:txBody>
      </p:sp>
      <p:sp>
        <p:nvSpPr>
          <p:cNvPr id="9" name="Retângulo 8"/>
          <p:cNvSpPr/>
          <p:nvPr/>
        </p:nvSpPr>
        <p:spPr>
          <a:xfrm>
            <a:off x="0" y="0"/>
            <a:ext cx="9144000" cy="51435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noFill/>
            </a:endParaRPr>
          </a:p>
        </p:txBody>
      </p:sp>
      <p:sp>
        <p:nvSpPr>
          <p:cNvPr id="2" name="Retângulo 1"/>
          <p:cNvSpPr/>
          <p:nvPr/>
        </p:nvSpPr>
        <p:spPr>
          <a:xfrm>
            <a:off x="266500" y="1923678"/>
            <a:ext cx="6177708" cy="1477328"/>
          </a:xfrm>
          <a:prstGeom prst="rect">
            <a:avLst/>
          </a:prstGeom>
        </p:spPr>
        <p:txBody>
          <a:bodyPr wrap="square">
            <a:spAutoFit/>
          </a:bodyPr>
          <a:lstStyle/>
          <a:p>
            <a:r>
              <a:rPr lang="pt-BR" b="1" i="1" dirty="0"/>
              <a:t>“Ensinar inexiste sem aprender e vice-versa e foi aprendendo socialmente que, ao longo dos tempos, mulheres e homens perceberam que era possível – depois, preciso – trabalhar maneiras, caminhos e métodos de ensinar</a:t>
            </a:r>
            <a:r>
              <a:rPr lang="pt-BR" b="1" i="1" dirty="0" smtClean="0"/>
              <a:t>”. (</a:t>
            </a:r>
            <a:r>
              <a:rPr lang="pt-BR" b="1" i="1" dirty="0"/>
              <a:t>FREIRE, 1996,p.23,24).</a:t>
            </a:r>
          </a:p>
        </p:txBody>
      </p:sp>
      <p:sp>
        <p:nvSpPr>
          <p:cNvPr id="14" name="Triângulo isósceles 13"/>
          <p:cNvSpPr/>
          <p:nvPr/>
        </p:nvSpPr>
        <p:spPr>
          <a:xfrm rot="5400000">
            <a:off x="140847" y="1188554"/>
            <a:ext cx="129657" cy="82286"/>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15" name="Triângulo isósceles 14"/>
          <p:cNvSpPr/>
          <p:nvPr/>
        </p:nvSpPr>
        <p:spPr>
          <a:xfrm rot="5400000">
            <a:off x="130035" y="2044542"/>
            <a:ext cx="129657" cy="60662"/>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pic>
        <p:nvPicPr>
          <p:cNvPr id="13" name="Imagem 12"/>
          <p:cNvPicPr>
            <a:picLocks noChangeAspect="1"/>
          </p:cNvPicPr>
          <p:nvPr/>
        </p:nvPicPr>
        <p:blipFill>
          <a:blip r:embed="rId3"/>
          <a:stretch>
            <a:fillRect/>
          </a:stretch>
        </p:blipFill>
        <p:spPr>
          <a:xfrm rot="996156">
            <a:off x="5363738" y="935055"/>
            <a:ext cx="3678311" cy="1859177"/>
          </a:xfrm>
          <a:prstGeom prst="rect">
            <a:avLst/>
          </a:prstGeom>
          <a:ln>
            <a:noFill/>
          </a:ln>
        </p:spPr>
      </p:pic>
      <p:sp>
        <p:nvSpPr>
          <p:cNvPr id="24" name="Retângulo 23"/>
          <p:cNvSpPr/>
          <p:nvPr/>
        </p:nvSpPr>
        <p:spPr>
          <a:xfrm>
            <a:off x="266499" y="3507854"/>
            <a:ext cx="2577309" cy="369332"/>
          </a:xfrm>
          <a:prstGeom prst="rect">
            <a:avLst/>
          </a:prstGeom>
        </p:spPr>
        <p:txBody>
          <a:bodyPr wrap="square">
            <a:spAutoFit/>
          </a:bodyPr>
          <a:lstStyle/>
          <a:p>
            <a:r>
              <a:rPr lang="pt-BR" dirty="0"/>
              <a:t>Atuar como Mediador. </a:t>
            </a:r>
          </a:p>
        </p:txBody>
      </p:sp>
      <p:sp>
        <p:nvSpPr>
          <p:cNvPr id="25" name="Triângulo isósceles 24"/>
          <p:cNvSpPr/>
          <p:nvPr/>
        </p:nvSpPr>
        <p:spPr>
          <a:xfrm rot="5400000">
            <a:off x="158177" y="3627010"/>
            <a:ext cx="129657" cy="86987"/>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26" name="Retângulo 25"/>
          <p:cNvSpPr/>
          <p:nvPr/>
        </p:nvSpPr>
        <p:spPr>
          <a:xfrm>
            <a:off x="266498" y="4083918"/>
            <a:ext cx="8625981" cy="923330"/>
          </a:xfrm>
          <a:prstGeom prst="rect">
            <a:avLst/>
          </a:prstGeom>
        </p:spPr>
        <p:txBody>
          <a:bodyPr wrap="square">
            <a:spAutoFit/>
          </a:bodyPr>
          <a:lstStyle/>
          <a:p>
            <a:r>
              <a:rPr lang="pt-BR" dirty="0"/>
              <a:t>Conhecer e utilizar novas e </a:t>
            </a:r>
            <a:r>
              <a:rPr lang="pt-BR" dirty="0" smtClean="0"/>
              <a:t>várias </a:t>
            </a:r>
            <a:r>
              <a:rPr lang="pt-BR" dirty="0"/>
              <a:t>abordagens com base tecnológica, com a proposta de entregar conteúdos que subsidiem o aluno no desenvolvimento do seu conhecimento e da pratica profissional. </a:t>
            </a:r>
            <a:r>
              <a:rPr lang="pt-BR" sz="1400" dirty="0"/>
              <a:t>(</a:t>
            </a:r>
            <a:r>
              <a:rPr lang="pt-BR" sz="1400" dirty="0" err="1"/>
              <a:t>Horizon</a:t>
            </a:r>
            <a:r>
              <a:rPr lang="pt-BR" sz="1400" dirty="0"/>
              <a:t> Project, 2015, p.7</a:t>
            </a:r>
            <a:r>
              <a:rPr lang="pt-BR" sz="1400" dirty="0" smtClean="0"/>
              <a:t>).</a:t>
            </a:r>
            <a:endParaRPr lang="pt-BR" sz="1400" dirty="0"/>
          </a:p>
        </p:txBody>
      </p:sp>
      <p:sp>
        <p:nvSpPr>
          <p:cNvPr id="27" name="Triângulo isósceles 26"/>
          <p:cNvSpPr/>
          <p:nvPr/>
        </p:nvSpPr>
        <p:spPr>
          <a:xfrm rot="5400000">
            <a:off x="163045" y="4192532"/>
            <a:ext cx="129657" cy="96725"/>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pic>
        <p:nvPicPr>
          <p:cNvPr id="29" name="Imagem 28"/>
          <p:cNvPicPr>
            <a:picLocks noChangeAspect="1"/>
          </p:cNvPicPr>
          <p:nvPr/>
        </p:nvPicPr>
        <p:blipFill>
          <a:blip r:embed="rId4"/>
          <a:stretch>
            <a:fillRect/>
          </a:stretch>
        </p:blipFill>
        <p:spPr>
          <a:xfrm>
            <a:off x="7422815" y="1432291"/>
            <a:ext cx="629641" cy="707135"/>
          </a:xfrm>
          <a:prstGeom prst="rect">
            <a:avLst/>
          </a:prstGeom>
        </p:spPr>
      </p:pic>
      <p:pic>
        <p:nvPicPr>
          <p:cNvPr id="30" name="Imagem 29"/>
          <p:cNvPicPr>
            <a:picLocks noChangeAspect="1"/>
          </p:cNvPicPr>
          <p:nvPr/>
        </p:nvPicPr>
        <p:blipFill>
          <a:blip r:embed="rId5"/>
          <a:stretch>
            <a:fillRect/>
          </a:stretch>
        </p:blipFill>
        <p:spPr>
          <a:xfrm>
            <a:off x="6362134" y="1368900"/>
            <a:ext cx="484617" cy="500377"/>
          </a:xfrm>
          <a:prstGeom prst="rect">
            <a:avLst/>
          </a:prstGeom>
        </p:spPr>
      </p:pic>
      <p:pic>
        <p:nvPicPr>
          <p:cNvPr id="31" name="Imagem 30"/>
          <p:cNvPicPr>
            <a:picLocks noChangeAspect="1"/>
          </p:cNvPicPr>
          <p:nvPr/>
        </p:nvPicPr>
        <p:blipFill>
          <a:blip r:embed="rId6"/>
          <a:stretch>
            <a:fillRect/>
          </a:stretch>
        </p:blipFill>
        <p:spPr>
          <a:xfrm>
            <a:off x="6749081" y="2150438"/>
            <a:ext cx="322874" cy="341174"/>
          </a:xfrm>
          <a:prstGeom prst="rect">
            <a:avLst/>
          </a:prstGeom>
        </p:spPr>
      </p:pic>
      <p:pic>
        <p:nvPicPr>
          <p:cNvPr id="35" name="Imagem 34"/>
          <p:cNvPicPr>
            <a:picLocks noChangeAspect="1"/>
          </p:cNvPicPr>
          <p:nvPr/>
        </p:nvPicPr>
        <p:blipFill>
          <a:blip r:embed="rId7"/>
          <a:stretch>
            <a:fillRect/>
          </a:stretch>
        </p:blipFill>
        <p:spPr>
          <a:xfrm>
            <a:off x="5653905" y="1292939"/>
            <a:ext cx="297359" cy="333957"/>
          </a:xfrm>
          <a:prstGeom prst="rect">
            <a:avLst/>
          </a:prstGeom>
        </p:spPr>
      </p:pic>
      <p:pic>
        <p:nvPicPr>
          <p:cNvPr id="37" name="Imagem 36"/>
          <p:cNvPicPr>
            <a:picLocks noChangeAspect="1"/>
          </p:cNvPicPr>
          <p:nvPr/>
        </p:nvPicPr>
        <p:blipFill>
          <a:blip r:embed="rId8"/>
          <a:stretch>
            <a:fillRect/>
          </a:stretch>
        </p:blipFill>
        <p:spPr>
          <a:xfrm>
            <a:off x="8473892" y="2041716"/>
            <a:ext cx="309255" cy="326784"/>
          </a:xfrm>
          <a:prstGeom prst="rect">
            <a:avLst/>
          </a:prstGeom>
        </p:spPr>
      </p:pic>
    </p:spTree>
    <p:extLst>
      <p:ext uri="{BB962C8B-B14F-4D97-AF65-F5344CB8AC3E}">
        <p14:creationId xmlns:p14="http://schemas.microsoft.com/office/powerpoint/2010/main" val="20534098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m 13"/>
          <p:cNvPicPr>
            <a:picLocks noChangeAspect="1"/>
          </p:cNvPicPr>
          <p:nvPr/>
        </p:nvPicPr>
        <p:blipFill>
          <a:blip r:embed="rId3"/>
          <a:stretch>
            <a:fillRect/>
          </a:stretch>
        </p:blipFill>
        <p:spPr>
          <a:xfrm>
            <a:off x="3343081" y="2471099"/>
            <a:ext cx="5800919" cy="2672401"/>
          </a:xfrm>
          <a:prstGeom prst="rect">
            <a:avLst/>
          </a:prstGeom>
        </p:spPr>
      </p:pic>
      <p:sp>
        <p:nvSpPr>
          <p:cNvPr id="17" name="Retângulo 16"/>
          <p:cNvSpPr/>
          <p:nvPr/>
        </p:nvSpPr>
        <p:spPr>
          <a:xfrm>
            <a:off x="0" y="4731990"/>
            <a:ext cx="9144000" cy="41151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0" y="195486"/>
            <a:ext cx="9144000" cy="69379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ítulo 1"/>
          <p:cNvSpPr>
            <a:spLocks noGrp="1"/>
          </p:cNvSpPr>
          <p:nvPr>
            <p:ph type="title"/>
          </p:nvPr>
        </p:nvSpPr>
        <p:spPr>
          <a:xfrm>
            <a:off x="611560" y="195486"/>
            <a:ext cx="8280920" cy="721025"/>
          </a:xfrm>
        </p:spPr>
        <p:txBody>
          <a:bodyPr>
            <a:noAutofit/>
          </a:bodyPr>
          <a:lstStyle/>
          <a:p>
            <a:r>
              <a:rPr lang="pt-BR" sz="2800" b="1" dirty="0" smtClean="0">
                <a:solidFill>
                  <a:schemeClr val="bg1"/>
                </a:solidFill>
              </a:rPr>
              <a:t>O docente - Perfil </a:t>
            </a:r>
            <a:endParaRPr lang="pt-BR" sz="2800" b="1" dirty="0">
              <a:solidFill>
                <a:schemeClr val="bg1"/>
              </a:solidFill>
              <a:latin typeface="Calibre"/>
            </a:endParaRPr>
          </a:p>
        </p:txBody>
      </p:sp>
      <p:sp>
        <p:nvSpPr>
          <p:cNvPr id="9" name="Retângulo 8"/>
          <p:cNvSpPr/>
          <p:nvPr/>
        </p:nvSpPr>
        <p:spPr>
          <a:xfrm>
            <a:off x="0" y="0"/>
            <a:ext cx="9144000" cy="51435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noFill/>
            </a:endParaRPr>
          </a:p>
        </p:txBody>
      </p:sp>
      <p:sp>
        <p:nvSpPr>
          <p:cNvPr id="5" name="Retângulo 4"/>
          <p:cNvSpPr/>
          <p:nvPr/>
        </p:nvSpPr>
        <p:spPr>
          <a:xfrm>
            <a:off x="251520" y="1050290"/>
            <a:ext cx="7344816" cy="369332"/>
          </a:xfrm>
          <a:prstGeom prst="rect">
            <a:avLst/>
          </a:prstGeom>
        </p:spPr>
        <p:txBody>
          <a:bodyPr wrap="square">
            <a:spAutoFit/>
          </a:bodyPr>
          <a:lstStyle/>
          <a:p>
            <a:r>
              <a:rPr lang="pt-BR" dirty="0"/>
              <a:t>Deve ser parceiro do aluno com o intuito de construir o conhecimento;</a:t>
            </a:r>
          </a:p>
        </p:txBody>
      </p:sp>
      <p:sp>
        <p:nvSpPr>
          <p:cNvPr id="6" name="Retângulo 5"/>
          <p:cNvSpPr/>
          <p:nvPr/>
        </p:nvSpPr>
        <p:spPr>
          <a:xfrm>
            <a:off x="251520" y="1563638"/>
            <a:ext cx="8568952" cy="369332"/>
          </a:xfrm>
          <a:prstGeom prst="rect">
            <a:avLst/>
          </a:prstGeom>
        </p:spPr>
        <p:txBody>
          <a:bodyPr wrap="square">
            <a:spAutoFit/>
          </a:bodyPr>
          <a:lstStyle/>
          <a:p>
            <a:r>
              <a:rPr lang="pt-BR" dirty="0"/>
              <a:t>Atua com outros parceiros participantes da equipe – designers, tutores entre outros;</a:t>
            </a:r>
          </a:p>
        </p:txBody>
      </p:sp>
      <p:sp>
        <p:nvSpPr>
          <p:cNvPr id="10" name="Retângulo 9"/>
          <p:cNvSpPr/>
          <p:nvPr/>
        </p:nvSpPr>
        <p:spPr>
          <a:xfrm>
            <a:off x="251520" y="2080468"/>
            <a:ext cx="8568952" cy="923330"/>
          </a:xfrm>
          <a:prstGeom prst="rect">
            <a:avLst/>
          </a:prstGeom>
        </p:spPr>
        <p:txBody>
          <a:bodyPr wrap="square">
            <a:spAutoFit/>
          </a:bodyPr>
          <a:lstStyle/>
          <a:p>
            <a:r>
              <a:rPr lang="pt-BR" dirty="0"/>
              <a:t>Aprender e reaprender continuamente – tecnologicamente e em termos dos conteúdos das aulas – atualizando constantemente e utilizando mídias e programas educacionais disponíveis na rede;</a:t>
            </a:r>
          </a:p>
        </p:txBody>
      </p:sp>
      <p:sp>
        <p:nvSpPr>
          <p:cNvPr id="11" name="Retângulo 10"/>
          <p:cNvSpPr/>
          <p:nvPr/>
        </p:nvSpPr>
        <p:spPr>
          <a:xfrm>
            <a:off x="251520" y="3138522"/>
            <a:ext cx="7848364" cy="369332"/>
          </a:xfrm>
          <a:prstGeom prst="rect">
            <a:avLst/>
          </a:prstGeom>
        </p:spPr>
        <p:txBody>
          <a:bodyPr wrap="square">
            <a:spAutoFit/>
          </a:bodyPr>
          <a:lstStyle/>
          <a:p>
            <a:r>
              <a:rPr lang="pt-BR" dirty="0"/>
              <a:t>Planejar as aulas e conteúdos </a:t>
            </a:r>
            <a:r>
              <a:rPr lang="pt-BR" dirty="0" smtClean="0"/>
              <a:t>que </a:t>
            </a:r>
            <a:r>
              <a:rPr lang="pt-BR" dirty="0"/>
              <a:t>viabilizem o ensino e aprendizagem;</a:t>
            </a:r>
          </a:p>
        </p:txBody>
      </p:sp>
      <p:sp>
        <p:nvSpPr>
          <p:cNvPr id="12" name="Retângulo 11"/>
          <p:cNvSpPr/>
          <p:nvPr/>
        </p:nvSpPr>
        <p:spPr>
          <a:xfrm>
            <a:off x="251520" y="3651870"/>
            <a:ext cx="6696744" cy="1200329"/>
          </a:xfrm>
          <a:prstGeom prst="rect">
            <a:avLst/>
          </a:prstGeom>
        </p:spPr>
        <p:txBody>
          <a:bodyPr wrap="square">
            <a:spAutoFit/>
          </a:bodyPr>
          <a:lstStyle/>
          <a:p>
            <a:r>
              <a:rPr lang="pt-BR" dirty="0"/>
              <a:t>Contando com os diversos objetos, os recursos tecnológicos, incentivar a interdisciplinaridade e o desenvolvimento das ações e reflexões dos alunos.</a:t>
            </a:r>
          </a:p>
          <a:p>
            <a:pPr marL="342900" indent="-342900">
              <a:buFont typeface="Arial" panose="020B0604020202020204" pitchFamily="34" charset="0"/>
              <a:buChar char="•"/>
            </a:pPr>
            <a:endParaRPr lang="pt-BR" dirty="0"/>
          </a:p>
        </p:txBody>
      </p:sp>
      <p:sp>
        <p:nvSpPr>
          <p:cNvPr id="18" name="Triângulo isósceles 17"/>
          <p:cNvSpPr/>
          <p:nvPr/>
        </p:nvSpPr>
        <p:spPr>
          <a:xfrm rot="5400000">
            <a:off x="143198" y="1157992"/>
            <a:ext cx="129657" cy="86987"/>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19" name="Triângulo isósceles 18"/>
          <p:cNvSpPr/>
          <p:nvPr/>
        </p:nvSpPr>
        <p:spPr>
          <a:xfrm rot="5400000">
            <a:off x="143198" y="1671340"/>
            <a:ext cx="129657" cy="86987"/>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20" name="Triângulo isósceles 19"/>
          <p:cNvSpPr/>
          <p:nvPr/>
        </p:nvSpPr>
        <p:spPr>
          <a:xfrm rot="5400000">
            <a:off x="143198" y="2188170"/>
            <a:ext cx="129657" cy="86987"/>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21" name="Triângulo isósceles 20"/>
          <p:cNvSpPr/>
          <p:nvPr/>
        </p:nvSpPr>
        <p:spPr>
          <a:xfrm rot="5400000">
            <a:off x="143198" y="3246224"/>
            <a:ext cx="129657" cy="86987"/>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22" name="Triângulo isósceles 21"/>
          <p:cNvSpPr/>
          <p:nvPr/>
        </p:nvSpPr>
        <p:spPr>
          <a:xfrm rot="5400000">
            <a:off x="143198" y="3759572"/>
            <a:ext cx="129657" cy="86987"/>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1778541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p:cNvPicPr>
            <a:picLocks noChangeAspect="1"/>
          </p:cNvPicPr>
          <p:nvPr/>
        </p:nvPicPr>
        <p:blipFill>
          <a:blip r:embed="rId3"/>
          <a:stretch>
            <a:fillRect/>
          </a:stretch>
        </p:blipFill>
        <p:spPr>
          <a:xfrm>
            <a:off x="3851920" y="2507403"/>
            <a:ext cx="5180181" cy="3448723"/>
          </a:xfrm>
          <a:prstGeom prst="rect">
            <a:avLst/>
          </a:prstGeom>
        </p:spPr>
      </p:pic>
      <p:sp>
        <p:nvSpPr>
          <p:cNvPr id="7" name="Retângulo 6"/>
          <p:cNvSpPr/>
          <p:nvPr/>
        </p:nvSpPr>
        <p:spPr>
          <a:xfrm>
            <a:off x="0" y="195486"/>
            <a:ext cx="9144000" cy="69379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ítulo 1"/>
          <p:cNvSpPr>
            <a:spLocks noGrp="1"/>
          </p:cNvSpPr>
          <p:nvPr>
            <p:ph type="title"/>
          </p:nvPr>
        </p:nvSpPr>
        <p:spPr>
          <a:xfrm>
            <a:off x="539552" y="195486"/>
            <a:ext cx="8640960" cy="721025"/>
          </a:xfrm>
        </p:spPr>
        <p:txBody>
          <a:bodyPr>
            <a:noAutofit/>
          </a:bodyPr>
          <a:lstStyle/>
          <a:p>
            <a:r>
              <a:rPr lang="pt-BR" sz="2400" dirty="0" smtClean="0">
                <a:solidFill>
                  <a:schemeClr val="bg1"/>
                </a:solidFill>
                <a:latin typeface="Calibre"/>
              </a:rPr>
              <a:t>E...o que temos hoje......... nas escolas... </a:t>
            </a:r>
            <a:br>
              <a:rPr lang="pt-BR" sz="2400" dirty="0" smtClean="0">
                <a:solidFill>
                  <a:schemeClr val="bg1"/>
                </a:solidFill>
                <a:latin typeface="Calibre"/>
              </a:rPr>
            </a:br>
            <a:r>
              <a:rPr lang="pt-BR" sz="2400" dirty="0" smtClean="0">
                <a:solidFill>
                  <a:schemeClr val="bg1"/>
                </a:solidFill>
                <a:latin typeface="Calibre"/>
              </a:rPr>
              <a:t>            ..............................MUDANÇAS OCORRENDO!!!</a:t>
            </a:r>
            <a:endParaRPr lang="pt-BR" sz="2400" b="1" dirty="0">
              <a:solidFill>
                <a:schemeClr val="bg1"/>
              </a:solidFill>
              <a:latin typeface="Calibre"/>
            </a:endParaRPr>
          </a:p>
        </p:txBody>
      </p:sp>
      <p:sp>
        <p:nvSpPr>
          <p:cNvPr id="9" name="Retângulo 8"/>
          <p:cNvSpPr/>
          <p:nvPr/>
        </p:nvSpPr>
        <p:spPr>
          <a:xfrm>
            <a:off x="0" y="0"/>
            <a:ext cx="9144000" cy="51435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noFill/>
            </a:endParaRPr>
          </a:p>
        </p:txBody>
      </p:sp>
      <p:sp>
        <p:nvSpPr>
          <p:cNvPr id="16" name="Espaço Reservado para Texto 3"/>
          <p:cNvSpPr>
            <a:spLocks noGrp="1"/>
          </p:cNvSpPr>
          <p:nvPr>
            <p:ph type="body" sz="quarter" idx="10"/>
          </p:nvPr>
        </p:nvSpPr>
        <p:spPr>
          <a:xfrm>
            <a:off x="179512" y="627534"/>
            <a:ext cx="8640960" cy="1655238"/>
          </a:xfrm>
        </p:spPr>
        <p:txBody>
          <a:bodyPr>
            <a:normAutofit/>
          </a:bodyPr>
          <a:lstStyle/>
          <a:p>
            <a:endParaRPr lang="pt-BR" sz="1900" dirty="0"/>
          </a:p>
          <a:p>
            <a:r>
              <a:rPr lang="pt-BR" sz="1900" dirty="0"/>
              <a:t>Universidades fomentando a pesquisa docente e discente, nas diversas </a:t>
            </a:r>
            <a:r>
              <a:rPr lang="en-US" sz="1900" dirty="0" err="1"/>
              <a:t>áreas</a:t>
            </a:r>
            <a:r>
              <a:rPr lang="en-US" sz="1900" dirty="0"/>
              <a:t> do </a:t>
            </a:r>
            <a:r>
              <a:rPr lang="en-US" sz="1900" dirty="0" err="1" smtClean="0"/>
              <a:t>conhecimento</a:t>
            </a:r>
            <a:r>
              <a:rPr lang="pt-BR" sz="1900" dirty="0" smtClean="0"/>
              <a:t>- </a:t>
            </a:r>
            <a:r>
              <a:rPr lang="pt-BR" sz="1900" b="1" dirty="0" smtClean="0"/>
              <a:t>U.P. Mackenzie entre outras</a:t>
            </a:r>
            <a:r>
              <a:rPr lang="pt-BR" sz="1900" dirty="0" smtClean="0"/>
              <a:t>;</a:t>
            </a:r>
            <a:endParaRPr lang="pt-BR" sz="1900" dirty="0"/>
          </a:p>
          <a:p>
            <a:pPr marL="342900" indent="-342900">
              <a:buFont typeface="Arial" panose="020B0604020202020204" pitchFamily="34" charset="0"/>
              <a:buChar char="•"/>
            </a:pPr>
            <a:endParaRPr lang="pt-BR" dirty="0" smtClean="0"/>
          </a:p>
          <a:p>
            <a:pPr marL="342900" indent="-342900">
              <a:buFont typeface="Arial" panose="020B0604020202020204" pitchFamily="34" charset="0"/>
              <a:buChar char="•"/>
            </a:pPr>
            <a:endParaRPr lang="pt-BR" dirty="0"/>
          </a:p>
        </p:txBody>
      </p:sp>
      <p:sp>
        <p:nvSpPr>
          <p:cNvPr id="11" name="Retângulo 10"/>
          <p:cNvSpPr/>
          <p:nvPr/>
        </p:nvSpPr>
        <p:spPr>
          <a:xfrm>
            <a:off x="210722" y="2067694"/>
            <a:ext cx="8321718" cy="369332"/>
          </a:xfrm>
          <a:prstGeom prst="rect">
            <a:avLst/>
          </a:prstGeom>
        </p:spPr>
        <p:txBody>
          <a:bodyPr wrap="square">
            <a:spAutoFit/>
          </a:bodyPr>
          <a:lstStyle/>
          <a:p>
            <a:r>
              <a:rPr lang="pt-BR" dirty="0"/>
              <a:t>Projetos de empreendedorismo, </a:t>
            </a:r>
            <a:r>
              <a:rPr lang="pt-BR" dirty="0" smtClean="0"/>
              <a:t>incubadoras - </a:t>
            </a:r>
            <a:r>
              <a:rPr lang="pt-BR" b="1" dirty="0"/>
              <a:t>U. Federal da Bahia e U.P. Mackenzie</a:t>
            </a:r>
            <a:r>
              <a:rPr lang="pt-BR" dirty="0"/>
              <a:t>.</a:t>
            </a:r>
          </a:p>
        </p:txBody>
      </p:sp>
      <p:sp>
        <p:nvSpPr>
          <p:cNvPr id="12" name="Retângulo 11"/>
          <p:cNvSpPr/>
          <p:nvPr/>
        </p:nvSpPr>
        <p:spPr>
          <a:xfrm>
            <a:off x="251520" y="2787774"/>
            <a:ext cx="3775223" cy="2277547"/>
          </a:xfrm>
          <a:prstGeom prst="rect">
            <a:avLst/>
          </a:prstGeom>
        </p:spPr>
        <p:txBody>
          <a:bodyPr wrap="square">
            <a:spAutoFit/>
          </a:bodyPr>
          <a:lstStyle/>
          <a:p>
            <a:r>
              <a:rPr lang="pt-BR" dirty="0"/>
              <a:t>Reforma dos Projetos Políticos Pedagógicos de Cursos – PPPC – atualizando-os com base na realidade da Contemporaneidade e dos novos perfis dos atores professor/aluno e o uso dos recursos tecnológicos - </a:t>
            </a:r>
            <a:r>
              <a:rPr lang="pt-BR" dirty="0" err="1"/>
              <a:t>TICs</a:t>
            </a:r>
            <a:r>
              <a:rPr lang="pt-BR" dirty="0"/>
              <a:t> – </a:t>
            </a:r>
            <a:r>
              <a:rPr lang="pt-BR" b="1" dirty="0"/>
              <a:t>U.P. Mackenzie</a:t>
            </a:r>
            <a:r>
              <a:rPr lang="pt-BR" dirty="0"/>
              <a:t>. </a:t>
            </a:r>
          </a:p>
          <a:p>
            <a:pPr marL="342900" indent="-342900">
              <a:buFont typeface="Arial" panose="020B0604020202020204" pitchFamily="34" charset="0"/>
              <a:buChar char="•"/>
            </a:pPr>
            <a:endParaRPr lang="pt-BR" sz="1600" dirty="0"/>
          </a:p>
        </p:txBody>
      </p:sp>
      <p:sp>
        <p:nvSpPr>
          <p:cNvPr id="17" name="Triângulo isósceles 16"/>
          <p:cNvSpPr/>
          <p:nvPr/>
        </p:nvSpPr>
        <p:spPr>
          <a:xfrm rot="5400000">
            <a:off x="86169" y="1239292"/>
            <a:ext cx="129657" cy="86987"/>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18" name="Triângulo isósceles 17"/>
          <p:cNvSpPr/>
          <p:nvPr/>
        </p:nvSpPr>
        <p:spPr>
          <a:xfrm rot="5400000">
            <a:off x="86169" y="2175396"/>
            <a:ext cx="129657" cy="86987"/>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19" name="Triângulo isósceles 18"/>
          <p:cNvSpPr/>
          <p:nvPr/>
        </p:nvSpPr>
        <p:spPr>
          <a:xfrm rot="5400000">
            <a:off x="86169" y="2895476"/>
            <a:ext cx="129657" cy="86987"/>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5472795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p:cNvPicPr>
            <a:picLocks noChangeAspect="1"/>
          </p:cNvPicPr>
          <p:nvPr/>
        </p:nvPicPr>
        <p:blipFill>
          <a:blip r:embed="rId3"/>
          <a:stretch>
            <a:fillRect/>
          </a:stretch>
        </p:blipFill>
        <p:spPr>
          <a:xfrm>
            <a:off x="3851920" y="2507403"/>
            <a:ext cx="5180181" cy="3448723"/>
          </a:xfrm>
          <a:prstGeom prst="rect">
            <a:avLst/>
          </a:prstGeom>
        </p:spPr>
      </p:pic>
      <p:sp>
        <p:nvSpPr>
          <p:cNvPr id="7" name="Retângulo 6"/>
          <p:cNvSpPr/>
          <p:nvPr/>
        </p:nvSpPr>
        <p:spPr>
          <a:xfrm>
            <a:off x="0" y="195486"/>
            <a:ext cx="9144000" cy="69379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ítulo 1"/>
          <p:cNvSpPr>
            <a:spLocks noGrp="1"/>
          </p:cNvSpPr>
          <p:nvPr>
            <p:ph type="title"/>
          </p:nvPr>
        </p:nvSpPr>
        <p:spPr>
          <a:xfrm>
            <a:off x="539552" y="195486"/>
            <a:ext cx="8640960" cy="721025"/>
          </a:xfrm>
        </p:spPr>
        <p:txBody>
          <a:bodyPr>
            <a:noAutofit/>
          </a:bodyPr>
          <a:lstStyle/>
          <a:p>
            <a:r>
              <a:rPr lang="pt-BR" sz="2400" dirty="0">
                <a:solidFill>
                  <a:schemeClr val="bg1"/>
                </a:solidFill>
                <a:latin typeface="Calibre"/>
              </a:rPr>
              <a:t>E...o que temos hoje......... nas escolas... </a:t>
            </a:r>
            <a:br>
              <a:rPr lang="pt-BR" sz="2400" dirty="0">
                <a:solidFill>
                  <a:schemeClr val="bg1"/>
                </a:solidFill>
                <a:latin typeface="Calibre"/>
              </a:rPr>
            </a:br>
            <a:r>
              <a:rPr lang="pt-BR" sz="2400" dirty="0">
                <a:solidFill>
                  <a:schemeClr val="bg1"/>
                </a:solidFill>
                <a:latin typeface="Calibre"/>
              </a:rPr>
              <a:t>            ..............................MUDANÇAS OCORRENDO!!!</a:t>
            </a:r>
            <a:endParaRPr lang="pt-BR" sz="2400" b="1" dirty="0">
              <a:solidFill>
                <a:schemeClr val="bg1"/>
              </a:solidFill>
              <a:latin typeface="Calibre"/>
            </a:endParaRPr>
          </a:p>
        </p:txBody>
      </p:sp>
      <p:sp>
        <p:nvSpPr>
          <p:cNvPr id="9" name="Retângulo 8"/>
          <p:cNvSpPr/>
          <p:nvPr/>
        </p:nvSpPr>
        <p:spPr>
          <a:xfrm>
            <a:off x="0" y="0"/>
            <a:ext cx="9144000" cy="51435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noFill/>
            </a:endParaRPr>
          </a:p>
        </p:txBody>
      </p:sp>
      <p:sp>
        <p:nvSpPr>
          <p:cNvPr id="16" name="Espaço Reservado para Texto 3"/>
          <p:cNvSpPr>
            <a:spLocks noGrp="1"/>
          </p:cNvSpPr>
          <p:nvPr>
            <p:ph type="body" sz="quarter" idx="10"/>
          </p:nvPr>
        </p:nvSpPr>
        <p:spPr>
          <a:xfrm>
            <a:off x="205378" y="627534"/>
            <a:ext cx="8640960" cy="1655238"/>
          </a:xfrm>
        </p:spPr>
        <p:txBody>
          <a:bodyPr>
            <a:normAutofit/>
          </a:bodyPr>
          <a:lstStyle/>
          <a:p>
            <a:endParaRPr lang="pt-BR" sz="1900" dirty="0" smtClean="0"/>
          </a:p>
          <a:p>
            <a:endParaRPr lang="pt-BR" sz="1900" dirty="0"/>
          </a:p>
          <a:p>
            <a:r>
              <a:rPr lang="pt-BR" sz="1800" dirty="0"/>
              <a:t>Modelos de aprendizagem </a:t>
            </a:r>
            <a:r>
              <a:rPr lang="pt-BR" sz="1800" dirty="0" smtClean="0"/>
              <a:t>híbrida </a:t>
            </a:r>
            <a:r>
              <a:rPr lang="pt-BR" sz="1800" dirty="0"/>
              <a:t>que possibilitam mais flexibilidade aos estudantes (</a:t>
            </a:r>
            <a:r>
              <a:rPr lang="pt-BR" sz="1800" dirty="0" err="1"/>
              <a:t>Horizon</a:t>
            </a:r>
            <a:r>
              <a:rPr lang="pt-BR" sz="1800" dirty="0"/>
              <a:t> Project, 2015</a:t>
            </a:r>
            <a:r>
              <a:rPr lang="pt-BR" sz="1800" dirty="0" smtClean="0"/>
              <a:t>).</a:t>
            </a:r>
            <a:endParaRPr lang="pt-BR" dirty="0" smtClean="0"/>
          </a:p>
          <a:p>
            <a:pPr marL="342900" indent="-342900">
              <a:buFont typeface="Arial" panose="020B0604020202020204" pitchFamily="34" charset="0"/>
              <a:buChar char="•"/>
            </a:pPr>
            <a:endParaRPr lang="pt-BR" dirty="0"/>
          </a:p>
        </p:txBody>
      </p:sp>
      <p:sp>
        <p:nvSpPr>
          <p:cNvPr id="17" name="Triângulo isósceles 16"/>
          <p:cNvSpPr/>
          <p:nvPr/>
        </p:nvSpPr>
        <p:spPr>
          <a:xfrm rot="5400000">
            <a:off x="114683" y="1718365"/>
            <a:ext cx="129657" cy="86987"/>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19" name="Triângulo isósceles 18"/>
          <p:cNvSpPr/>
          <p:nvPr/>
        </p:nvSpPr>
        <p:spPr>
          <a:xfrm rot="5400000">
            <a:off x="97056" y="2931877"/>
            <a:ext cx="129657" cy="86987"/>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14" name="Espaço Reservado para Texto 3"/>
          <p:cNvSpPr txBox="1">
            <a:spLocks/>
          </p:cNvSpPr>
          <p:nvPr/>
        </p:nvSpPr>
        <p:spPr>
          <a:xfrm>
            <a:off x="179512" y="2283718"/>
            <a:ext cx="3960440" cy="1655238"/>
          </a:xfrm>
          <a:prstGeom prst="rect">
            <a:avLst/>
          </a:prstGeom>
        </p:spPr>
        <p:txBody>
          <a:bodyPr vert="horz" lIns="91440" tIns="45720" rIns="91440" bIns="45720" rtlCol="0">
            <a:normAutofit fontScale="92500"/>
          </a:bodyPr>
          <a:lstStyle>
            <a:lvl1pPr marL="0" indent="0" algn="l" defTabSz="685800" rtl="0" eaLnBrk="1" latinLnBrk="0" hangingPunct="1">
              <a:lnSpc>
                <a:spcPct val="120000"/>
              </a:lnSpc>
              <a:spcBef>
                <a:spcPts val="750"/>
              </a:spcBef>
              <a:buFont typeface="Arial" panose="020B0604020202020204" pitchFamily="34" charset="0"/>
              <a:buNone/>
              <a:defRPr sz="2200" kern="1200" baseline="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pt-BR" dirty="0" smtClean="0"/>
          </a:p>
          <a:p>
            <a:r>
              <a:rPr lang="pt-BR" sz="1900" dirty="0"/>
              <a:t>Uso das </a:t>
            </a:r>
            <a:r>
              <a:rPr lang="pt-BR" sz="1900" dirty="0" err="1"/>
              <a:t>TICs</a:t>
            </a:r>
            <a:r>
              <a:rPr lang="pt-BR" sz="1900" dirty="0"/>
              <a:t> em larga escala </a:t>
            </a:r>
            <a:r>
              <a:rPr lang="pt-BR" sz="1900" dirty="0" smtClean="0"/>
              <a:t>(Tecnologia </a:t>
            </a:r>
            <a:r>
              <a:rPr lang="pt-BR" sz="1900" dirty="0"/>
              <a:t>de </a:t>
            </a:r>
            <a:r>
              <a:rPr lang="pt-BR" sz="1900" dirty="0" smtClean="0"/>
              <a:t>Informação </a:t>
            </a:r>
            <a:r>
              <a:rPr lang="pt-BR" sz="1900" dirty="0"/>
              <a:t>e de Comunicação)  – presencial e a distância.</a:t>
            </a:r>
          </a:p>
          <a:p>
            <a:endParaRPr lang="pt-BR" sz="1900" dirty="0" smtClean="0">
              <a:solidFill>
                <a:schemeClr val="bg1"/>
              </a:solidFill>
            </a:endParaRPr>
          </a:p>
          <a:p>
            <a:pPr marL="342900" indent="-342900">
              <a:buFont typeface="Arial" panose="020B0604020202020204" pitchFamily="34" charset="0"/>
              <a:buChar char="•"/>
            </a:pPr>
            <a:endParaRPr lang="pt-BR" dirty="0"/>
          </a:p>
        </p:txBody>
      </p:sp>
      <p:sp>
        <p:nvSpPr>
          <p:cNvPr id="20" name="Espaço Reservado para Texto 3"/>
          <p:cNvSpPr txBox="1">
            <a:spLocks/>
          </p:cNvSpPr>
          <p:nvPr/>
        </p:nvSpPr>
        <p:spPr>
          <a:xfrm>
            <a:off x="179512" y="3939902"/>
            <a:ext cx="4248472" cy="503110"/>
          </a:xfrm>
          <a:prstGeom prst="rect">
            <a:avLst/>
          </a:prstGeom>
        </p:spPr>
        <p:txBody>
          <a:bodyPr vert="horz" lIns="91440" tIns="45720" rIns="91440" bIns="45720" rtlCol="0">
            <a:normAutofit/>
          </a:bodyPr>
          <a:lstStyle>
            <a:lvl1pPr marL="0" indent="0" algn="l" defTabSz="685800" rtl="0" eaLnBrk="1" latinLnBrk="0" hangingPunct="1">
              <a:lnSpc>
                <a:spcPct val="120000"/>
              </a:lnSpc>
              <a:spcBef>
                <a:spcPts val="750"/>
              </a:spcBef>
              <a:buFont typeface="Arial" panose="020B0604020202020204" pitchFamily="34" charset="0"/>
              <a:buNone/>
              <a:defRPr sz="2200" kern="1200" baseline="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pt-BR" sz="1800" dirty="0" smtClean="0"/>
              <a:t>Tecnologias baseadas em games.</a:t>
            </a:r>
          </a:p>
          <a:p>
            <a:pPr marL="342900" indent="-342900">
              <a:buFont typeface="Arial" panose="020B0604020202020204" pitchFamily="34" charset="0"/>
              <a:buChar char="•"/>
            </a:pPr>
            <a:endParaRPr lang="pt-BR" dirty="0" smtClean="0"/>
          </a:p>
          <a:p>
            <a:pPr marL="342900" indent="-342900">
              <a:buFont typeface="Arial" panose="020B0604020202020204" pitchFamily="34" charset="0"/>
              <a:buChar char="•"/>
            </a:pPr>
            <a:endParaRPr lang="pt-BR" dirty="0"/>
          </a:p>
        </p:txBody>
      </p:sp>
      <p:sp>
        <p:nvSpPr>
          <p:cNvPr id="21" name="Triângulo isósceles 20"/>
          <p:cNvSpPr/>
          <p:nvPr/>
        </p:nvSpPr>
        <p:spPr>
          <a:xfrm rot="5400000">
            <a:off x="86169" y="4105253"/>
            <a:ext cx="129657" cy="86987"/>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1067888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p:cNvPicPr>
            <a:picLocks noChangeAspect="1"/>
          </p:cNvPicPr>
          <p:nvPr/>
        </p:nvPicPr>
        <p:blipFill>
          <a:blip r:embed="rId3"/>
          <a:stretch>
            <a:fillRect/>
          </a:stretch>
        </p:blipFill>
        <p:spPr>
          <a:xfrm>
            <a:off x="3851920" y="2507403"/>
            <a:ext cx="5180181" cy="3448723"/>
          </a:xfrm>
          <a:prstGeom prst="rect">
            <a:avLst/>
          </a:prstGeom>
        </p:spPr>
      </p:pic>
      <p:sp>
        <p:nvSpPr>
          <p:cNvPr id="7" name="Retângulo 6"/>
          <p:cNvSpPr/>
          <p:nvPr/>
        </p:nvSpPr>
        <p:spPr>
          <a:xfrm>
            <a:off x="0" y="195486"/>
            <a:ext cx="9144000" cy="69379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ítulo 1"/>
          <p:cNvSpPr>
            <a:spLocks noGrp="1"/>
          </p:cNvSpPr>
          <p:nvPr>
            <p:ph type="title"/>
          </p:nvPr>
        </p:nvSpPr>
        <p:spPr>
          <a:xfrm>
            <a:off x="539552" y="195486"/>
            <a:ext cx="8640960" cy="721025"/>
          </a:xfrm>
        </p:spPr>
        <p:txBody>
          <a:bodyPr>
            <a:noAutofit/>
          </a:bodyPr>
          <a:lstStyle/>
          <a:p>
            <a:r>
              <a:rPr lang="pt-BR" sz="2400" dirty="0" smtClean="0">
                <a:solidFill>
                  <a:schemeClr val="bg1"/>
                </a:solidFill>
                <a:latin typeface="Calibre"/>
              </a:rPr>
              <a:t>E...O que temos hoje... Nas escolas... mudanças ocorrendo!!!</a:t>
            </a:r>
            <a:endParaRPr lang="pt-BR" sz="2400" b="1" dirty="0">
              <a:solidFill>
                <a:schemeClr val="bg1"/>
              </a:solidFill>
              <a:latin typeface="Calibre"/>
            </a:endParaRPr>
          </a:p>
        </p:txBody>
      </p:sp>
      <p:sp>
        <p:nvSpPr>
          <p:cNvPr id="9" name="Retângulo 8"/>
          <p:cNvSpPr/>
          <p:nvPr/>
        </p:nvSpPr>
        <p:spPr>
          <a:xfrm>
            <a:off x="0" y="0"/>
            <a:ext cx="9144000" cy="51435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noFill/>
            </a:endParaRPr>
          </a:p>
        </p:txBody>
      </p:sp>
      <p:sp>
        <p:nvSpPr>
          <p:cNvPr id="17" name="Triângulo isósceles 16"/>
          <p:cNvSpPr/>
          <p:nvPr/>
        </p:nvSpPr>
        <p:spPr>
          <a:xfrm rot="5400000">
            <a:off x="86169" y="1095276"/>
            <a:ext cx="129657" cy="86987"/>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18" name="Triângulo isósceles 17"/>
          <p:cNvSpPr/>
          <p:nvPr/>
        </p:nvSpPr>
        <p:spPr>
          <a:xfrm rot="5400000">
            <a:off x="86169" y="2031380"/>
            <a:ext cx="129657" cy="86987"/>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2" name="Retângulo 1"/>
          <p:cNvSpPr/>
          <p:nvPr/>
        </p:nvSpPr>
        <p:spPr>
          <a:xfrm>
            <a:off x="194491" y="1851670"/>
            <a:ext cx="8481965" cy="646331"/>
          </a:xfrm>
          <a:prstGeom prst="rect">
            <a:avLst/>
          </a:prstGeom>
        </p:spPr>
        <p:txBody>
          <a:bodyPr wrap="square">
            <a:spAutoFit/>
          </a:bodyPr>
          <a:lstStyle/>
          <a:p>
            <a:r>
              <a:rPr lang="pt-BR" dirty="0"/>
              <a:t>Graduações avançadas com base em Projetos – combinando a interdisciplinaridade – PUC/SP </a:t>
            </a:r>
            <a:r>
              <a:rPr lang="pt-BR" sz="1400" dirty="0"/>
              <a:t>(</a:t>
            </a:r>
            <a:r>
              <a:rPr lang="pt-BR" sz="1400" dirty="0" err="1"/>
              <a:t>Horizon</a:t>
            </a:r>
            <a:r>
              <a:rPr lang="pt-BR" sz="1400" dirty="0"/>
              <a:t> Project, 2015).</a:t>
            </a:r>
          </a:p>
        </p:txBody>
      </p:sp>
      <p:sp>
        <p:nvSpPr>
          <p:cNvPr id="15" name="Espaço Reservado para Texto 3"/>
          <p:cNvSpPr txBox="1">
            <a:spLocks/>
          </p:cNvSpPr>
          <p:nvPr/>
        </p:nvSpPr>
        <p:spPr>
          <a:xfrm>
            <a:off x="179512" y="411510"/>
            <a:ext cx="8496944" cy="1655238"/>
          </a:xfrm>
          <a:prstGeom prst="rect">
            <a:avLst/>
          </a:prstGeom>
        </p:spPr>
        <p:txBody>
          <a:bodyPr vert="horz" lIns="91440" tIns="45720" rIns="91440" bIns="45720" rtlCol="0">
            <a:normAutofit/>
          </a:bodyPr>
          <a:lstStyle>
            <a:lvl1pPr marL="0" indent="0" algn="l" defTabSz="685800" rtl="0" eaLnBrk="1" latinLnBrk="0" hangingPunct="1">
              <a:lnSpc>
                <a:spcPct val="120000"/>
              </a:lnSpc>
              <a:spcBef>
                <a:spcPts val="750"/>
              </a:spcBef>
              <a:buFont typeface="Arial" panose="020B0604020202020204" pitchFamily="34" charset="0"/>
              <a:buNone/>
              <a:defRPr sz="2200" kern="1200" baseline="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pt-BR" dirty="0" smtClean="0"/>
          </a:p>
          <a:p>
            <a:r>
              <a:rPr lang="pt-BR" sz="1800" dirty="0"/>
              <a:t>Universidades incentivando novos modelos de Educação – sala de aula invertida, metodologias ativas, etc</a:t>
            </a:r>
            <a:r>
              <a:rPr lang="pt-BR" sz="1800" dirty="0" smtClean="0"/>
              <a:t>.</a:t>
            </a:r>
            <a:endParaRPr lang="pt-BR" sz="1800" dirty="0"/>
          </a:p>
        </p:txBody>
      </p:sp>
      <p:sp>
        <p:nvSpPr>
          <p:cNvPr id="4" name="Retângulo 3"/>
          <p:cNvSpPr/>
          <p:nvPr/>
        </p:nvSpPr>
        <p:spPr>
          <a:xfrm>
            <a:off x="179512" y="2715766"/>
            <a:ext cx="3909965" cy="2308324"/>
          </a:xfrm>
          <a:prstGeom prst="rect">
            <a:avLst/>
          </a:prstGeom>
        </p:spPr>
        <p:txBody>
          <a:bodyPr wrap="square">
            <a:spAutoFit/>
          </a:bodyPr>
          <a:lstStyle/>
          <a:p>
            <a:r>
              <a:rPr lang="en-US" dirty="0"/>
              <a:t>“</a:t>
            </a:r>
            <a:r>
              <a:rPr lang="en-US" i="1" dirty="0"/>
              <a:t>Uma </a:t>
            </a:r>
            <a:r>
              <a:rPr lang="en-US" i="1" dirty="0" err="1"/>
              <a:t>mudança</a:t>
            </a:r>
            <a:r>
              <a:rPr lang="en-US" i="1" dirty="0"/>
              <a:t> </a:t>
            </a:r>
            <a:r>
              <a:rPr lang="en-US" i="1" dirty="0" err="1"/>
              <a:t>está</a:t>
            </a:r>
            <a:r>
              <a:rPr lang="en-US" i="1" dirty="0"/>
              <a:t> </a:t>
            </a:r>
            <a:r>
              <a:rPr lang="en-US" i="1" dirty="0" err="1"/>
              <a:t>ocorrendo</a:t>
            </a:r>
            <a:r>
              <a:rPr lang="en-US" i="1" dirty="0"/>
              <a:t> </a:t>
            </a:r>
            <a:r>
              <a:rPr lang="en-US" i="1" dirty="0" err="1"/>
              <a:t>na</a:t>
            </a:r>
            <a:r>
              <a:rPr lang="en-US" i="1" dirty="0"/>
              <a:t> </a:t>
            </a:r>
            <a:r>
              <a:rPr lang="en-US" i="1" dirty="0" err="1"/>
              <a:t>prática</a:t>
            </a:r>
            <a:r>
              <a:rPr lang="en-US" i="1" dirty="0"/>
              <a:t> </a:t>
            </a:r>
            <a:r>
              <a:rPr lang="en-US" i="1" dirty="0" err="1"/>
              <a:t>pedagógica</a:t>
            </a:r>
            <a:r>
              <a:rPr lang="en-US" i="1" dirty="0"/>
              <a:t> </a:t>
            </a:r>
            <a:r>
              <a:rPr lang="en-US" i="1" dirty="0" err="1"/>
              <a:t>nas</a:t>
            </a:r>
            <a:r>
              <a:rPr lang="en-US" i="1" dirty="0"/>
              <a:t> </a:t>
            </a:r>
            <a:r>
              <a:rPr lang="en-US" i="1" dirty="0" err="1"/>
              <a:t>universidades</a:t>
            </a:r>
            <a:r>
              <a:rPr lang="en-US" i="1" dirty="0"/>
              <a:t> </a:t>
            </a:r>
            <a:r>
              <a:rPr lang="en-US" i="1" dirty="0" err="1"/>
              <a:t>em</a:t>
            </a:r>
            <a:r>
              <a:rPr lang="en-US" i="1" dirty="0"/>
              <a:t> </a:t>
            </a:r>
            <a:r>
              <a:rPr lang="en-US" i="1" dirty="0" err="1"/>
              <a:t>todo</a:t>
            </a:r>
            <a:r>
              <a:rPr lang="en-US" i="1" dirty="0"/>
              <a:t> o </a:t>
            </a:r>
            <a:r>
              <a:rPr lang="en-US" i="1" dirty="0" err="1"/>
              <a:t>mundo</a:t>
            </a:r>
            <a:r>
              <a:rPr lang="en-US" i="1" dirty="0"/>
              <a:t> a </a:t>
            </a:r>
            <a:r>
              <a:rPr lang="en-US" i="1" dirty="0" err="1"/>
              <a:t>partir</a:t>
            </a:r>
            <a:r>
              <a:rPr lang="en-US" i="1" dirty="0"/>
              <a:t> do </a:t>
            </a:r>
            <a:r>
              <a:rPr lang="en-US" i="1" dirty="0" err="1"/>
              <a:t>momento</a:t>
            </a:r>
            <a:r>
              <a:rPr lang="en-US" i="1" dirty="0"/>
              <a:t> que </a:t>
            </a:r>
            <a:r>
              <a:rPr lang="en-US" i="1" dirty="0" err="1"/>
              <a:t>estudantes</a:t>
            </a:r>
            <a:r>
              <a:rPr lang="en-US" i="1" dirty="0"/>
              <a:t>, </a:t>
            </a:r>
            <a:r>
              <a:rPr lang="en-US" i="1" dirty="0" err="1"/>
              <a:t>por</a:t>
            </a:r>
            <a:r>
              <a:rPr lang="en-US" i="1" dirty="0"/>
              <a:t> </a:t>
            </a:r>
            <a:r>
              <a:rPr lang="en-US" i="1" dirty="0" err="1"/>
              <a:t>meio</a:t>
            </a:r>
            <a:r>
              <a:rPr lang="en-US" i="1" dirty="0"/>
              <a:t> de </a:t>
            </a:r>
            <a:r>
              <a:rPr lang="en-US" i="1" dirty="0" err="1"/>
              <a:t>uma</a:t>
            </a:r>
            <a:r>
              <a:rPr lang="en-US" i="1" dirty="0"/>
              <a:t> </a:t>
            </a:r>
            <a:r>
              <a:rPr lang="en-US" i="1" dirty="0" err="1"/>
              <a:t>ampla</a:t>
            </a:r>
            <a:r>
              <a:rPr lang="en-US" i="1" dirty="0"/>
              <a:t> </a:t>
            </a:r>
            <a:r>
              <a:rPr lang="en-US" i="1" dirty="0" err="1"/>
              <a:t>variedade</a:t>
            </a:r>
            <a:r>
              <a:rPr lang="en-US" i="1" dirty="0"/>
              <a:t> de </a:t>
            </a:r>
            <a:r>
              <a:rPr lang="en-US" i="1" dirty="0" err="1"/>
              <a:t>disciplinas</a:t>
            </a:r>
            <a:r>
              <a:rPr lang="en-US" i="1" dirty="0"/>
              <a:t>, </a:t>
            </a:r>
            <a:r>
              <a:rPr lang="en-US" i="1" dirty="0" err="1"/>
              <a:t>estão</a:t>
            </a:r>
            <a:r>
              <a:rPr lang="en-US" i="1" dirty="0"/>
              <a:t> </a:t>
            </a:r>
            <a:r>
              <a:rPr lang="en-US" i="1" dirty="0" err="1"/>
              <a:t>aprendendo</a:t>
            </a:r>
            <a:r>
              <a:rPr lang="en-US" i="1" dirty="0"/>
              <a:t> a </a:t>
            </a:r>
            <a:r>
              <a:rPr lang="en-US" i="1" dirty="0" err="1"/>
              <a:t>fazer</a:t>
            </a:r>
            <a:r>
              <a:rPr lang="en-US" i="1" dirty="0"/>
              <a:t> e </a:t>
            </a:r>
            <a:r>
              <a:rPr lang="en-US" i="1" dirty="0" err="1"/>
              <a:t>criar</a:t>
            </a:r>
            <a:r>
              <a:rPr lang="en-US" i="1" dirty="0"/>
              <a:t> </a:t>
            </a:r>
            <a:r>
              <a:rPr lang="en-US" i="1" dirty="0" err="1"/>
              <a:t>em</a:t>
            </a:r>
            <a:r>
              <a:rPr lang="en-US" i="1" dirty="0"/>
              <a:t> </a:t>
            </a:r>
            <a:r>
              <a:rPr lang="en-US" i="1" dirty="0" err="1"/>
              <a:t>vez</a:t>
            </a:r>
            <a:r>
              <a:rPr lang="en-US" i="1" dirty="0"/>
              <a:t> de </a:t>
            </a:r>
            <a:r>
              <a:rPr lang="en-US" i="1" dirty="0" err="1"/>
              <a:t>simplesmente</a:t>
            </a:r>
            <a:r>
              <a:rPr lang="en-US" i="1" dirty="0"/>
              <a:t> </a:t>
            </a:r>
            <a:r>
              <a:rPr lang="en-US" i="1" dirty="0" err="1"/>
              <a:t>consumir</a:t>
            </a:r>
            <a:r>
              <a:rPr lang="en-US" i="1" dirty="0"/>
              <a:t> o </a:t>
            </a:r>
            <a:r>
              <a:rPr lang="en-US" i="1" dirty="0" err="1"/>
              <a:t>conteúdo</a:t>
            </a:r>
            <a:r>
              <a:rPr lang="en-US" dirty="0" smtClean="0"/>
              <a:t>.”</a:t>
            </a:r>
          </a:p>
          <a:p>
            <a:r>
              <a:rPr lang="en-US" sz="1400" dirty="0" smtClean="0"/>
              <a:t>(Horizon </a:t>
            </a:r>
            <a:r>
              <a:rPr lang="en-US" sz="1400" dirty="0"/>
              <a:t>Project, 2015, p.6).</a:t>
            </a:r>
          </a:p>
        </p:txBody>
      </p:sp>
      <p:sp>
        <p:nvSpPr>
          <p:cNvPr id="22" name="Triângulo isósceles 21"/>
          <p:cNvSpPr/>
          <p:nvPr/>
        </p:nvSpPr>
        <p:spPr>
          <a:xfrm rot="5400000">
            <a:off x="86169" y="2849047"/>
            <a:ext cx="129657" cy="86987"/>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1550464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p:cNvPicPr>
            <a:picLocks noChangeAspect="1"/>
          </p:cNvPicPr>
          <p:nvPr/>
        </p:nvPicPr>
        <p:blipFill>
          <a:blip r:embed="rId2">
            <a:duotone>
              <a:schemeClr val="accent3">
                <a:shade val="45000"/>
                <a:satMod val="135000"/>
              </a:schemeClr>
              <a:prstClr val="white"/>
            </a:duotone>
          </a:blip>
          <a:stretch>
            <a:fillRect/>
          </a:stretch>
        </p:blipFill>
        <p:spPr>
          <a:xfrm rot="16200000">
            <a:off x="728174" y="1561862"/>
            <a:ext cx="1061889" cy="863069"/>
          </a:xfrm>
          <a:prstGeom prst="rect">
            <a:avLst/>
          </a:prstGeom>
        </p:spPr>
      </p:pic>
      <p:sp>
        <p:nvSpPr>
          <p:cNvPr id="7" name="Retângulo 6"/>
          <p:cNvSpPr/>
          <p:nvPr/>
        </p:nvSpPr>
        <p:spPr>
          <a:xfrm>
            <a:off x="1638446" y="1256013"/>
            <a:ext cx="6552728" cy="34039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Retângulo 1"/>
          <p:cNvSpPr/>
          <p:nvPr/>
        </p:nvSpPr>
        <p:spPr>
          <a:xfrm>
            <a:off x="0" y="195486"/>
            <a:ext cx="9144000" cy="69379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Espaço Reservado para Texto 3"/>
          <p:cNvSpPr>
            <a:spLocks noGrp="1"/>
          </p:cNvSpPr>
          <p:nvPr>
            <p:ph type="body" sz="quarter" idx="10"/>
          </p:nvPr>
        </p:nvSpPr>
        <p:spPr>
          <a:xfrm>
            <a:off x="1771954" y="1328021"/>
            <a:ext cx="6419220" cy="3403969"/>
          </a:xfrm>
        </p:spPr>
        <p:txBody>
          <a:bodyPr>
            <a:normAutofit lnSpcReduction="10000"/>
          </a:bodyPr>
          <a:lstStyle/>
          <a:p>
            <a:pPr fontAlgn="base"/>
            <a:r>
              <a:rPr lang="pt-BR" sz="1800" b="1" i="1" dirty="0"/>
              <a:t>“Nossa Universidade atual forma, pelo mundo afora, uma proporção demasiado grande de especialistas em disciplinas predeterminadas, portanto artificialmente delimitadas, enquanto uma grande parte das atividades sociais, como o próprio desenvolvimento da ciência, exige homens capazes de um ângulo de visão muito mais amplo e, ao mesmo tempo, de um enfoque dos problemas em profundidade, além de novos progressos que transgridam as fronteiras históricas das disciplinas.”</a:t>
            </a:r>
          </a:p>
          <a:p>
            <a:pPr fontAlgn="base"/>
            <a:r>
              <a:rPr lang="pt-BR" sz="1800" b="1" i="1" dirty="0"/>
              <a:t>LICHNEROWICZ</a:t>
            </a:r>
          </a:p>
          <a:p>
            <a:endParaRPr lang="pt-BR" dirty="0"/>
          </a:p>
        </p:txBody>
      </p:sp>
      <p:sp>
        <p:nvSpPr>
          <p:cNvPr id="6" name="Título 1"/>
          <p:cNvSpPr>
            <a:spLocks noGrp="1"/>
          </p:cNvSpPr>
          <p:nvPr>
            <p:ph type="title"/>
          </p:nvPr>
        </p:nvSpPr>
        <p:spPr>
          <a:xfrm>
            <a:off x="611560" y="195486"/>
            <a:ext cx="7200800" cy="721025"/>
          </a:xfrm>
        </p:spPr>
        <p:txBody>
          <a:bodyPr>
            <a:normAutofit/>
          </a:bodyPr>
          <a:lstStyle/>
          <a:p>
            <a:r>
              <a:rPr lang="pt-BR" sz="2500" dirty="0" smtClean="0">
                <a:solidFill>
                  <a:schemeClr val="bg1"/>
                </a:solidFill>
                <a:latin typeface="Calibre"/>
              </a:rPr>
              <a:t>Precisamos mudar...</a:t>
            </a:r>
            <a:endParaRPr lang="pt-BR" sz="2500" dirty="0">
              <a:solidFill>
                <a:schemeClr val="bg1"/>
              </a:solidFill>
              <a:latin typeface="Calibre"/>
            </a:endParaRPr>
          </a:p>
        </p:txBody>
      </p:sp>
      <p:sp>
        <p:nvSpPr>
          <p:cNvPr id="3" name="Retângulo 2"/>
          <p:cNvSpPr/>
          <p:nvPr/>
        </p:nvSpPr>
        <p:spPr>
          <a:xfrm>
            <a:off x="0" y="0"/>
            <a:ext cx="9144000" cy="51435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noFill/>
            </a:endParaRPr>
          </a:p>
        </p:txBody>
      </p:sp>
      <p:pic>
        <p:nvPicPr>
          <p:cNvPr id="8" name="Imagem 7"/>
          <p:cNvPicPr>
            <a:picLocks noChangeAspect="1"/>
          </p:cNvPicPr>
          <p:nvPr/>
        </p:nvPicPr>
        <p:blipFill>
          <a:blip r:embed="rId3">
            <a:duotone>
              <a:prstClr val="black"/>
              <a:schemeClr val="tx1">
                <a:tint val="45000"/>
                <a:satMod val="400000"/>
              </a:schemeClr>
            </a:duotone>
          </a:blip>
          <a:stretch>
            <a:fillRect/>
          </a:stretch>
        </p:blipFill>
        <p:spPr>
          <a:xfrm>
            <a:off x="908884" y="1689815"/>
            <a:ext cx="695799" cy="607162"/>
          </a:xfrm>
          <a:prstGeom prst="rect">
            <a:avLst/>
          </a:prstGeom>
        </p:spPr>
      </p:pic>
    </p:spTree>
    <p:extLst>
      <p:ext uri="{BB962C8B-B14F-4D97-AF65-F5344CB8AC3E}">
        <p14:creationId xmlns:p14="http://schemas.microsoft.com/office/powerpoint/2010/main" val="26856000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195486"/>
            <a:ext cx="9144000" cy="69379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Espaço Reservado para Texto 3"/>
          <p:cNvSpPr>
            <a:spLocks noGrp="1"/>
          </p:cNvSpPr>
          <p:nvPr>
            <p:ph type="body" sz="quarter" idx="10"/>
          </p:nvPr>
        </p:nvSpPr>
        <p:spPr>
          <a:xfrm>
            <a:off x="467544" y="987574"/>
            <a:ext cx="8640960" cy="4193700"/>
          </a:xfrm>
        </p:spPr>
        <p:txBody>
          <a:bodyPr>
            <a:normAutofit fontScale="62500" lnSpcReduction="20000"/>
          </a:bodyPr>
          <a:lstStyle/>
          <a:p>
            <a:r>
              <a:rPr lang="pt-BR" sz="2000" dirty="0"/>
              <a:t>AGUIAR NETO, B.G. e outros. </a:t>
            </a:r>
            <a:r>
              <a:rPr lang="pt-BR" sz="2000" i="1" dirty="0"/>
              <a:t>Os desafios da universidade contemporânea</a:t>
            </a:r>
            <a:r>
              <a:rPr lang="pt-BR" sz="2000" dirty="0"/>
              <a:t>. São Paulo: Ed. Mackenzie, 2014.</a:t>
            </a:r>
          </a:p>
          <a:p>
            <a:r>
              <a:rPr lang="pt-BR" sz="2000" dirty="0"/>
              <a:t>AGUIAR NETO, B. G., RIZZO, E., VIEIRA, </a:t>
            </a:r>
            <a:r>
              <a:rPr lang="pt-BR" sz="2000" dirty="0" err="1"/>
              <a:t>M.da</a:t>
            </a:r>
            <a:r>
              <a:rPr lang="pt-BR" sz="2000" dirty="0"/>
              <a:t> S</a:t>
            </a:r>
            <a:r>
              <a:rPr lang="pt-BR" sz="2000" b="1" dirty="0"/>
              <a:t>.  </a:t>
            </a:r>
            <a:r>
              <a:rPr lang="pt-BR" sz="2000" i="1" dirty="0"/>
              <a:t>A relação entre a formação continuada de professores no ensino superior e o projeto político pedagógico de curso</a:t>
            </a:r>
            <a:r>
              <a:rPr lang="pt-BR" sz="2000" b="1" dirty="0"/>
              <a:t>. </a:t>
            </a:r>
            <a:r>
              <a:rPr lang="pt-BR" sz="2000" dirty="0"/>
              <a:t>Disponível</a:t>
            </a:r>
            <a:r>
              <a:rPr lang="pt-BR" sz="2000" dirty="0" smtClean="0"/>
              <a:t>: http</a:t>
            </a:r>
            <a:r>
              <a:rPr lang="pt-BR" sz="2000" dirty="0"/>
              <a:t>://www.academia.edu/15211190/A_rela%C3%A7%C3%A3o_entre_a_forma%C3%A7%C3%A3o_continuada_de_professores_no_ensino_superior_e_o_projeto_pol%C3%ADtico_pedag%C3%B3gico_de_curso.  Acesso em 12/11/2015.</a:t>
            </a:r>
          </a:p>
          <a:p>
            <a:r>
              <a:rPr lang="pt-BR" sz="2000" dirty="0"/>
              <a:t>BEHAR, P.A. e outros. </a:t>
            </a:r>
            <a:r>
              <a:rPr lang="pt-BR" sz="2000" i="1" dirty="0"/>
              <a:t>Competências em Educação a Distância</a:t>
            </a:r>
            <a:r>
              <a:rPr lang="pt-BR" sz="2000" dirty="0"/>
              <a:t>. Porto Alegre: Ed. Penso,2013.</a:t>
            </a:r>
          </a:p>
          <a:p>
            <a:r>
              <a:rPr lang="pt-BR" sz="2000" dirty="0"/>
              <a:t>CONOLE, G. </a:t>
            </a:r>
            <a:r>
              <a:rPr lang="pt-BR" sz="2000" i="1" dirty="0"/>
              <a:t>O uso da tecnologia em Educação a Distância</a:t>
            </a:r>
            <a:r>
              <a:rPr lang="pt-BR" sz="2000" dirty="0"/>
              <a:t>. In: Educação a Distância </a:t>
            </a:r>
            <a:r>
              <a:rPr lang="pt-BR" sz="2000" dirty="0" err="1"/>
              <a:t>on</a:t>
            </a:r>
            <a:r>
              <a:rPr lang="pt-BR" sz="2000" dirty="0"/>
              <a:t> </a:t>
            </a:r>
            <a:r>
              <a:rPr lang="pt-BR" sz="2000" dirty="0" err="1"/>
              <a:t>line</a:t>
            </a:r>
            <a:r>
              <a:rPr lang="pt-BR" sz="2000" dirty="0"/>
              <a:t>- construindo uma agenda de pesquisa. São Paulo: Artesanato Educacional, 2015.</a:t>
            </a:r>
          </a:p>
          <a:p>
            <a:r>
              <a:rPr lang="pt-BR" sz="2000" dirty="0"/>
              <a:t>FREIRE, Paulo. Pedagogia da autonomia – saberes necessários à prática educativa. R. de Janeiro: Editora Paz e Terra, 1996.</a:t>
            </a:r>
          </a:p>
          <a:p>
            <a:r>
              <a:rPr lang="pt-BR" sz="2000" dirty="0" err="1"/>
              <a:t>Horizon</a:t>
            </a:r>
            <a:r>
              <a:rPr lang="pt-BR" sz="2000" dirty="0"/>
              <a:t> Project. </a:t>
            </a:r>
            <a:r>
              <a:rPr lang="pt-BR" sz="2000" i="1" dirty="0"/>
              <a:t>Panorama Tecnológico NMC 2015 Universidades Brasileiras – Uma Análise Regional do </a:t>
            </a:r>
            <a:r>
              <a:rPr lang="pt-BR" sz="2000" i="1" dirty="0" err="1"/>
              <a:t>Horizon</a:t>
            </a:r>
            <a:r>
              <a:rPr lang="pt-BR" sz="2000" i="1" dirty="0"/>
              <a:t> Project</a:t>
            </a:r>
            <a:r>
              <a:rPr lang="pt-BR" sz="2000" dirty="0"/>
              <a:t>. São Paulo: Saraiva, 2015. Disponível</a:t>
            </a:r>
            <a:r>
              <a:rPr lang="pt-BR" sz="2000" dirty="0" smtClean="0"/>
              <a:t>: http</a:t>
            </a:r>
            <a:r>
              <a:rPr lang="pt-BR" sz="2000" dirty="0"/>
              <a:t>://ppgtic.ufsc.br/files/2015/11/2015-nmc-technology-outlook-brazilian-universities-PT.pdf –Acesso em 12/11/2015.</a:t>
            </a:r>
          </a:p>
          <a:p>
            <a:r>
              <a:rPr lang="pt-BR" sz="2100" dirty="0"/>
              <a:t>LICHNEROWICZ. In: Cabeça bem Feita, MORAN, Edgar.  Disponível: </a:t>
            </a:r>
            <a:r>
              <a:rPr lang="pt-BR" sz="2000" dirty="0"/>
              <a:t>http://www.uesb.br/labtece/artigos/A%20Cabe%C3%A7a%20Bem-feita.pdf p.13 Acesso :12/11/2015.</a:t>
            </a:r>
          </a:p>
          <a:p>
            <a:r>
              <a:rPr lang="pt-BR" sz="2000" dirty="0"/>
              <a:t>THOMAZ, J.R. </a:t>
            </a:r>
            <a:r>
              <a:rPr lang="pt-BR" sz="2000" i="1" dirty="0"/>
              <a:t>A função da Escola em organizar-se pensando na formação do aluno</a:t>
            </a:r>
            <a:r>
              <a:rPr lang="pt-BR" sz="2000" dirty="0"/>
              <a:t>, 11/2009. Disponível: http://www.webartigos.com/artigos.  Acesso em 12/11/2015.</a:t>
            </a:r>
          </a:p>
          <a:p>
            <a:endParaRPr lang="pt-BR" dirty="0"/>
          </a:p>
        </p:txBody>
      </p:sp>
      <p:sp>
        <p:nvSpPr>
          <p:cNvPr id="6" name="Título 1"/>
          <p:cNvSpPr>
            <a:spLocks noGrp="1"/>
          </p:cNvSpPr>
          <p:nvPr>
            <p:ph type="title"/>
          </p:nvPr>
        </p:nvSpPr>
        <p:spPr>
          <a:xfrm>
            <a:off x="611560" y="195486"/>
            <a:ext cx="7200800" cy="721025"/>
          </a:xfrm>
        </p:spPr>
        <p:txBody>
          <a:bodyPr>
            <a:normAutofit/>
          </a:bodyPr>
          <a:lstStyle/>
          <a:p>
            <a:r>
              <a:rPr lang="pt-BR" sz="2500" dirty="0" smtClean="0">
                <a:solidFill>
                  <a:schemeClr val="bg1"/>
                </a:solidFill>
                <a:latin typeface="Calibre"/>
              </a:rPr>
              <a:t>Referências bibliográficas</a:t>
            </a:r>
            <a:endParaRPr lang="pt-BR" sz="2500" dirty="0">
              <a:solidFill>
                <a:schemeClr val="bg1"/>
              </a:solidFill>
              <a:latin typeface="Calibre"/>
            </a:endParaRPr>
          </a:p>
        </p:txBody>
      </p:sp>
      <p:sp>
        <p:nvSpPr>
          <p:cNvPr id="3" name="Retângulo 2"/>
          <p:cNvSpPr/>
          <p:nvPr/>
        </p:nvSpPr>
        <p:spPr>
          <a:xfrm>
            <a:off x="0" y="0"/>
            <a:ext cx="9144000" cy="51435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noFill/>
            </a:endParaRPr>
          </a:p>
        </p:txBody>
      </p:sp>
      <p:sp>
        <p:nvSpPr>
          <p:cNvPr id="11" name="Divisa 10"/>
          <p:cNvSpPr/>
          <p:nvPr/>
        </p:nvSpPr>
        <p:spPr>
          <a:xfrm>
            <a:off x="324957" y="1083589"/>
            <a:ext cx="72008" cy="118835"/>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C00000"/>
              </a:solidFill>
            </a:endParaRPr>
          </a:p>
        </p:txBody>
      </p:sp>
      <p:sp>
        <p:nvSpPr>
          <p:cNvPr id="12" name="Divisa 11"/>
          <p:cNvSpPr/>
          <p:nvPr/>
        </p:nvSpPr>
        <p:spPr>
          <a:xfrm>
            <a:off x="323528" y="1347614"/>
            <a:ext cx="72008" cy="118835"/>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C00000"/>
              </a:solidFill>
            </a:endParaRPr>
          </a:p>
        </p:txBody>
      </p:sp>
      <p:sp>
        <p:nvSpPr>
          <p:cNvPr id="13" name="Divisa 12"/>
          <p:cNvSpPr/>
          <p:nvPr/>
        </p:nvSpPr>
        <p:spPr>
          <a:xfrm>
            <a:off x="323528" y="2283718"/>
            <a:ext cx="72008" cy="118835"/>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C00000"/>
              </a:solidFill>
            </a:endParaRPr>
          </a:p>
        </p:txBody>
      </p:sp>
      <p:sp>
        <p:nvSpPr>
          <p:cNvPr id="14" name="Divisa 13"/>
          <p:cNvSpPr/>
          <p:nvPr/>
        </p:nvSpPr>
        <p:spPr>
          <a:xfrm>
            <a:off x="323528" y="2571750"/>
            <a:ext cx="72008" cy="118835"/>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C00000"/>
              </a:solidFill>
            </a:endParaRPr>
          </a:p>
        </p:txBody>
      </p:sp>
      <p:sp>
        <p:nvSpPr>
          <p:cNvPr id="15" name="Divisa 14"/>
          <p:cNvSpPr/>
          <p:nvPr/>
        </p:nvSpPr>
        <p:spPr>
          <a:xfrm>
            <a:off x="323528" y="3075806"/>
            <a:ext cx="72008" cy="118835"/>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C00000"/>
              </a:solidFill>
            </a:endParaRPr>
          </a:p>
        </p:txBody>
      </p:sp>
      <p:sp>
        <p:nvSpPr>
          <p:cNvPr id="16" name="Divisa 15"/>
          <p:cNvSpPr/>
          <p:nvPr/>
        </p:nvSpPr>
        <p:spPr>
          <a:xfrm>
            <a:off x="323528" y="3389019"/>
            <a:ext cx="72008" cy="118835"/>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C00000"/>
              </a:solidFill>
            </a:endParaRPr>
          </a:p>
        </p:txBody>
      </p:sp>
      <p:sp>
        <p:nvSpPr>
          <p:cNvPr id="17" name="Divisa 16"/>
          <p:cNvSpPr/>
          <p:nvPr/>
        </p:nvSpPr>
        <p:spPr>
          <a:xfrm>
            <a:off x="323528" y="4083918"/>
            <a:ext cx="72008" cy="118835"/>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C00000"/>
              </a:solidFill>
            </a:endParaRPr>
          </a:p>
        </p:txBody>
      </p:sp>
      <p:sp>
        <p:nvSpPr>
          <p:cNvPr id="18" name="Divisa 17"/>
          <p:cNvSpPr/>
          <p:nvPr/>
        </p:nvSpPr>
        <p:spPr>
          <a:xfrm>
            <a:off x="323528" y="4587974"/>
            <a:ext cx="72008" cy="118835"/>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C00000"/>
              </a:solidFill>
            </a:endParaRPr>
          </a:p>
        </p:txBody>
      </p:sp>
    </p:spTree>
    <p:extLst>
      <p:ext uri="{BB962C8B-B14F-4D97-AF65-F5344CB8AC3E}">
        <p14:creationId xmlns:p14="http://schemas.microsoft.com/office/powerpoint/2010/main" val="2423869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195486"/>
            <a:ext cx="9144000" cy="69379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Espaço Reservado para Texto 3"/>
          <p:cNvSpPr>
            <a:spLocks noGrp="1"/>
          </p:cNvSpPr>
          <p:nvPr>
            <p:ph type="body" sz="quarter" idx="10"/>
          </p:nvPr>
        </p:nvSpPr>
        <p:spPr>
          <a:xfrm>
            <a:off x="179512" y="1707654"/>
            <a:ext cx="7992888" cy="2880320"/>
          </a:xfrm>
        </p:spPr>
        <p:txBody>
          <a:bodyPr>
            <a:normAutofit fontScale="77500" lnSpcReduction="20000"/>
          </a:bodyPr>
          <a:lstStyle/>
          <a:p>
            <a:r>
              <a:rPr lang="pt-BR" sz="3100" dirty="0"/>
              <a:t>Esmeralda </a:t>
            </a:r>
            <a:r>
              <a:rPr lang="pt-BR" sz="3100" dirty="0" smtClean="0"/>
              <a:t>Rizzo</a:t>
            </a:r>
          </a:p>
          <a:p>
            <a:r>
              <a:rPr lang="pt-BR" sz="3100" dirty="0" smtClean="0"/>
              <a:t>Coordenadora do </a:t>
            </a:r>
            <a:r>
              <a:rPr lang="pt-BR" sz="3100" dirty="0" err="1" smtClean="0"/>
              <a:t>CEDaD</a:t>
            </a:r>
            <a:r>
              <a:rPr lang="pt-BR" sz="3100" dirty="0" smtClean="0"/>
              <a:t> -</a:t>
            </a:r>
            <a:endParaRPr lang="pt-BR" sz="3100" dirty="0"/>
          </a:p>
          <a:p>
            <a:r>
              <a:rPr lang="pt-BR" sz="3100" dirty="0"/>
              <a:t>Centro de Educação a </a:t>
            </a:r>
            <a:r>
              <a:rPr lang="pt-BR" sz="3100" dirty="0" smtClean="0"/>
              <a:t>Distância  </a:t>
            </a:r>
            <a:r>
              <a:rPr lang="pt-BR" sz="3100" dirty="0"/>
              <a:t>da U.P. Mackenzie</a:t>
            </a:r>
          </a:p>
          <a:p>
            <a:r>
              <a:rPr lang="pt-BR" sz="3100" dirty="0"/>
              <a:t>esmeralda.rizzo@mackenzie.br</a:t>
            </a:r>
          </a:p>
          <a:p>
            <a:r>
              <a:rPr lang="pt-BR" sz="3100" dirty="0" smtClean="0"/>
              <a:t>cedad@mackenzie.br</a:t>
            </a:r>
            <a:endParaRPr lang="pt-BR" sz="3100" dirty="0"/>
          </a:p>
          <a:p>
            <a:r>
              <a:rPr lang="pt-BR" sz="3100" dirty="0"/>
              <a:t>Telefone</a:t>
            </a:r>
            <a:r>
              <a:rPr lang="pt-BR" sz="3100"/>
              <a:t>: </a:t>
            </a:r>
            <a:r>
              <a:rPr lang="pt-BR" sz="3100" smtClean="0"/>
              <a:t>(011) 2766-7109</a:t>
            </a:r>
            <a:endParaRPr lang="pt-BR" sz="3100" dirty="0"/>
          </a:p>
          <a:p>
            <a:endParaRPr lang="pt-BR" dirty="0"/>
          </a:p>
        </p:txBody>
      </p:sp>
      <p:sp>
        <p:nvSpPr>
          <p:cNvPr id="6" name="Título 1"/>
          <p:cNvSpPr>
            <a:spLocks noGrp="1"/>
          </p:cNvSpPr>
          <p:nvPr>
            <p:ph type="title"/>
          </p:nvPr>
        </p:nvSpPr>
        <p:spPr>
          <a:xfrm>
            <a:off x="611560" y="195486"/>
            <a:ext cx="7200800" cy="721025"/>
          </a:xfrm>
        </p:spPr>
        <p:txBody>
          <a:bodyPr>
            <a:normAutofit/>
          </a:bodyPr>
          <a:lstStyle/>
          <a:p>
            <a:r>
              <a:rPr lang="pt-BR" sz="2500" dirty="0" smtClean="0">
                <a:solidFill>
                  <a:schemeClr val="bg1"/>
                </a:solidFill>
                <a:latin typeface="Calibre"/>
              </a:rPr>
              <a:t>Obrigada!</a:t>
            </a:r>
            <a:endParaRPr lang="pt-BR" sz="2500" dirty="0">
              <a:solidFill>
                <a:schemeClr val="bg1"/>
              </a:solidFill>
              <a:latin typeface="Calibre"/>
            </a:endParaRPr>
          </a:p>
        </p:txBody>
      </p:sp>
      <p:sp>
        <p:nvSpPr>
          <p:cNvPr id="3" name="Retângulo 2"/>
          <p:cNvSpPr/>
          <p:nvPr/>
        </p:nvSpPr>
        <p:spPr>
          <a:xfrm>
            <a:off x="0" y="0"/>
            <a:ext cx="9144000" cy="51435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noFill/>
            </a:endParaRPr>
          </a:p>
        </p:txBody>
      </p:sp>
    </p:spTree>
    <p:extLst>
      <p:ext uri="{BB962C8B-B14F-4D97-AF65-F5344CB8AC3E}">
        <p14:creationId xmlns:p14="http://schemas.microsoft.com/office/powerpoint/2010/main" val="27847019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195486"/>
            <a:ext cx="9144000" cy="69379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Espaço Reservado para Texto 3"/>
          <p:cNvSpPr>
            <a:spLocks noGrp="1"/>
          </p:cNvSpPr>
          <p:nvPr>
            <p:ph type="body" sz="quarter" idx="10"/>
          </p:nvPr>
        </p:nvSpPr>
        <p:spPr>
          <a:xfrm>
            <a:off x="287524" y="988519"/>
            <a:ext cx="8568952" cy="3527447"/>
          </a:xfrm>
        </p:spPr>
        <p:txBody>
          <a:bodyPr>
            <a:normAutofit fontScale="25000" lnSpcReduction="20000"/>
          </a:bodyPr>
          <a:lstStyle/>
          <a:p>
            <a:pPr marL="45720">
              <a:lnSpc>
                <a:spcPts val="2500"/>
              </a:lnSpc>
              <a:spcBef>
                <a:spcPts val="0"/>
              </a:spcBef>
            </a:pPr>
            <a:endParaRPr lang="en-US" sz="7200" i="1" cap="none" dirty="0" smtClean="0">
              <a:latin typeface="Calibre"/>
            </a:endParaRPr>
          </a:p>
          <a:p>
            <a:pPr marL="45720">
              <a:lnSpc>
                <a:spcPts val="2500"/>
              </a:lnSpc>
              <a:spcBef>
                <a:spcPts val="0"/>
              </a:spcBef>
            </a:pPr>
            <a:r>
              <a:rPr lang="en-US" sz="7200" i="1" cap="none" dirty="0" smtClean="0">
                <a:latin typeface="Calibre"/>
              </a:rPr>
              <a:t>“Este </a:t>
            </a:r>
            <a:r>
              <a:rPr lang="en-US" sz="7200" i="1" cap="none" dirty="0" smtClean="0">
                <a:latin typeface="Calibre"/>
              </a:rPr>
              <a:t>é </a:t>
            </a:r>
            <a:r>
              <a:rPr lang="en-US" sz="7200" i="1" cap="none" dirty="0" smtClean="0">
                <a:latin typeface="Calibre"/>
              </a:rPr>
              <a:t>um </a:t>
            </a:r>
            <a:r>
              <a:rPr lang="en-US" sz="7200" i="1" cap="none" dirty="0" err="1" smtClean="0">
                <a:latin typeface="Calibre"/>
              </a:rPr>
              <a:t>momento</a:t>
            </a:r>
            <a:r>
              <a:rPr lang="en-US" sz="7200" i="1" cap="none" dirty="0" smtClean="0">
                <a:latin typeface="Calibre"/>
              </a:rPr>
              <a:t> </a:t>
            </a:r>
            <a:r>
              <a:rPr lang="en-US" sz="7200" i="1" cap="none" dirty="0" err="1" smtClean="0">
                <a:latin typeface="Calibre"/>
              </a:rPr>
              <a:t>inspirador</a:t>
            </a:r>
            <a:r>
              <a:rPr lang="en-US" sz="7200" i="1" cap="none" dirty="0" smtClean="0">
                <a:latin typeface="Calibre"/>
              </a:rPr>
              <a:t>, mas </a:t>
            </a:r>
            <a:r>
              <a:rPr lang="en-US" sz="7200" i="1" cap="none" dirty="0" smtClean="0">
                <a:latin typeface="Calibre"/>
              </a:rPr>
              <a:t>um </a:t>
            </a:r>
            <a:r>
              <a:rPr lang="en-US" sz="7200" i="1" cap="none" dirty="0" err="1" smtClean="0">
                <a:latin typeface="Calibre"/>
              </a:rPr>
              <a:t>desafio</a:t>
            </a:r>
            <a:r>
              <a:rPr lang="en-US" sz="7200" i="1" cap="none" dirty="0" smtClean="0">
                <a:latin typeface="Calibre"/>
              </a:rPr>
              <a:t> para a </a:t>
            </a:r>
            <a:r>
              <a:rPr lang="en-US" sz="7200" i="1" cap="none" dirty="0" err="1" smtClean="0">
                <a:latin typeface="Calibre"/>
              </a:rPr>
              <a:t>educação</a:t>
            </a:r>
            <a:r>
              <a:rPr lang="en-US" sz="7200" i="1" cap="none" dirty="0" smtClean="0">
                <a:latin typeface="Calibre"/>
              </a:rPr>
              <a:t> </a:t>
            </a:r>
            <a:r>
              <a:rPr lang="en-US" sz="7200" i="1" cap="none" dirty="0" err="1" smtClean="0">
                <a:latin typeface="Calibre"/>
              </a:rPr>
              <a:t>em</a:t>
            </a:r>
            <a:r>
              <a:rPr lang="en-US" sz="7200" i="1" cap="none" dirty="0" smtClean="0">
                <a:latin typeface="Calibre"/>
              </a:rPr>
              <a:t> que </a:t>
            </a:r>
            <a:r>
              <a:rPr lang="en-US" sz="7200" i="1" cap="none" dirty="0" err="1" smtClean="0">
                <a:latin typeface="Calibre"/>
              </a:rPr>
              <a:t>operamos</a:t>
            </a:r>
            <a:r>
              <a:rPr lang="en-US" sz="7200" i="1" cap="none" dirty="0" smtClean="0">
                <a:latin typeface="Calibre"/>
              </a:rPr>
              <a:t> </a:t>
            </a:r>
            <a:r>
              <a:rPr lang="en-US" sz="7200" i="1" cap="none" dirty="0" err="1" smtClean="0">
                <a:latin typeface="Calibre"/>
              </a:rPr>
              <a:t>em</a:t>
            </a:r>
            <a:r>
              <a:rPr lang="en-US" sz="7200" i="1" cap="none" dirty="0" smtClean="0">
                <a:latin typeface="Calibre"/>
              </a:rPr>
              <a:t> </a:t>
            </a:r>
            <a:r>
              <a:rPr lang="en-US" sz="7200" i="1" cap="none" dirty="0" err="1" smtClean="0">
                <a:latin typeface="Calibre"/>
              </a:rPr>
              <a:t>uma</a:t>
            </a:r>
            <a:r>
              <a:rPr lang="en-US" sz="7200" i="1" cap="none" dirty="0" smtClean="0">
                <a:latin typeface="Calibre"/>
              </a:rPr>
              <a:t> </a:t>
            </a:r>
            <a:r>
              <a:rPr lang="en-US" sz="7200" i="1" cap="none" dirty="0" err="1" smtClean="0">
                <a:latin typeface="Calibre"/>
              </a:rPr>
              <a:t>sociedade</a:t>
            </a:r>
            <a:r>
              <a:rPr lang="en-US" sz="7200" i="1" cap="none" dirty="0" smtClean="0">
                <a:latin typeface="Calibre"/>
              </a:rPr>
              <a:t> </a:t>
            </a:r>
            <a:r>
              <a:rPr lang="en-US" sz="7200" i="1" cap="none" dirty="0" err="1" smtClean="0">
                <a:latin typeface="Calibre"/>
              </a:rPr>
              <a:t>cada</a:t>
            </a:r>
            <a:r>
              <a:rPr lang="en-US" sz="7200" i="1" cap="none" dirty="0" smtClean="0">
                <a:latin typeface="Calibre"/>
              </a:rPr>
              <a:t> </a:t>
            </a:r>
            <a:r>
              <a:rPr lang="en-US" sz="7200" i="1" cap="none" dirty="0" err="1" smtClean="0">
                <a:latin typeface="Calibre"/>
              </a:rPr>
              <a:t>vez</a:t>
            </a:r>
            <a:r>
              <a:rPr lang="en-US" sz="7200" i="1" cap="none" dirty="0" smtClean="0">
                <a:latin typeface="Calibre"/>
              </a:rPr>
              <a:t> </a:t>
            </a:r>
            <a:r>
              <a:rPr lang="en-US" sz="7200" i="1" cap="none" dirty="0" err="1" smtClean="0">
                <a:latin typeface="Calibre"/>
              </a:rPr>
              <a:t>mais</a:t>
            </a:r>
            <a:r>
              <a:rPr lang="en-US" sz="7200" i="1" cap="none" dirty="0" smtClean="0">
                <a:latin typeface="Calibre"/>
              </a:rPr>
              <a:t> </a:t>
            </a:r>
            <a:r>
              <a:rPr lang="en-US" sz="7200" i="1" cap="none" dirty="0" err="1" smtClean="0">
                <a:latin typeface="Calibre"/>
              </a:rPr>
              <a:t>em</a:t>
            </a:r>
            <a:r>
              <a:rPr lang="en-US" sz="7200" i="1" cap="none" dirty="0" smtClean="0">
                <a:latin typeface="Calibre"/>
              </a:rPr>
              <a:t> </a:t>
            </a:r>
            <a:r>
              <a:rPr lang="en-US" sz="7200" i="1" cap="none" dirty="0" err="1" smtClean="0">
                <a:latin typeface="Calibre"/>
              </a:rPr>
              <a:t>rede</a:t>
            </a:r>
            <a:r>
              <a:rPr lang="en-US" sz="7200" i="1" cap="none" dirty="0" smtClean="0">
                <a:latin typeface="Calibre"/>
              </a:rPr>
              <a:t> e sob </a:t>
            </a:r>
            <a:r>
              <a:rPr lang="en-US" sz="7200" i="1" cap="none" dirty="0" err="1" smtClean="0">
                <a:latin typeface="Calibre"/>
              </a:rPr>
              <a:t>crescentes</a:t>
            </a:r>
            <a:r>
              <a:rPr lang="en-US" sz="7200" i="1" cap="none" dirty="0" smtClean="0">
                <a:latin typeface="Calibre"/>
              </a:rPr>
              <a:t> </a:t>
            </a:r>
            <a:r>
              <a:rPr lang="en-US" sz="7200" i="1" cap="none" dirty="0" err="1" smtClean="0">
                <a:latin typeface="Calibre"/>
              </a:rPr>
              <a:t>restrições</a:t>
            </a:r>
            <a:r>
              <a:rPr lang="en-US" sz="7200" i="1" cap="none" dirty="0" smtClean="0">
                <a:latin typeface="Calibre"/>
              </a:rPr>
              <a:t> </a:t>
            </a:r>
            <a:r>
              <a:rPr lang="en-US" sz="7200" i="1" cap="none" dirty="0" err="1" smtClean="0">
                <a:latin typeface="Calibre"/>
              </a:rPr>
              <a:t>financeiras</a:t>
            </a:r>
            <a:r>
              <a:rPr lang="en-US" sz="7200" i="1" cap="none" dirty="0" smtClean="0">
                <a:latin typeface="Calibre"/>
              </a:rPr>
              <a:t>. </a:t>
            </a:r>
            <a:r>
              <a:rPr lang="en-US" sz="7200" i="1" cap="none" dirty="0" err="1" smtClean="0">
                <a:latin typeface="Calibre"/>
              </a:rPr>
              <a:t>Modos</a:t>
            </a:r>
            <a:r>
              <a:rPr lang="en-US" sz="7200" i="1" cap="none" dirty="0" smtClean="0">
                <a:latin typeface="Calibre"/>
              </a:rPr>
              <a:t> </a:t>
            </a:r>
            <a:r>
              <a:rPr lang="en-US" sz="7200" i="1" cap="none" dirty="0" err="1" smtClean="0">
                <a:latin typeface="Calibre"/>
              </a:rPr>
              <a:t>industriais</a:t>
            </a:r>
            <a:r>
              <a:rPr lang="en-US" sz="7200" i="1" cap="none" dirty="0" smtClean="0">
                <a:latin typeface="Calibre"/>
              </a:rPr>
              <a:t> de </a:t>
            </a:r>
            <a:r>
              <a:rPr lang="en-US" sz="7200" i="1" cap="none" dirty="0" err="1" smtClean="0">
                <a:latin typeface="Calibre"/>
              </a:rPr>
              <a:t>aprendizagem</a:t>
            </a:r>
            <a:r>
              <a:rPr lang="en-US" sz="7200" i="1" cap="none" dirty="0" smtClean="0">
                <a:latin typeface="Calibre"/>
              </a:rPr>
              <a:t> </a:t>
            </a:r>
            <a:r>
              <a:rPr lang="en-US" sz="7200" i="1" cap="none" dirty="0" err="1" smtClean="0">
                <a:latin typeface="Calibre"/>
              </a:rPr>
              <a:t>já</a:t>
            </a:r>
            <a:r>
              <a:rPr lang="en-US" sz="7200" i="1" cap="none" dirty="0" smtClean="0">
                <a:latin typeface="Calibre"/>
              </a:rPr>
              <a:t> </a:t>
            </a:r>
            <a:r>
              <a:rPr lang="en-US" sz="7200" i="1" cap="none" dirty="0" err="1" smtClean="0">
                <a:latin typeface="Calibre"/>
              </a:rPr>
              <a:t>não</a:t>
            </a:r>
            <a:r>
              <a:rPr lang="en-US" sz="7200" i="1" cap="none" dirty="0" smtClean="0">
                <a:latin typeface="Calibre"/>
              </a:rPr>
              <a:t> </a:t>
            </a:r>
            <a:r>
              <a:rPr lang="en-US" sz="7200" i="1" cap="none" dirty="0" err="1" smtClean="0">
                <a:latin typeface="Calibre"/>
              </a:rPr>
              <a:t>são</a:t>
            </a:r>
            <a:r>
              <a:rPr lang="en-US" sz="7200" i="1" cap="none" dirty="0" smtClean="0">
                <a:latin typeface="Calibre"/>
              </a:rPr>
              <a:t> </a:t>
            </a:r>
            <a:r>
              <a:rPr lang="en-US" sz="7200" i="1" cap="none" dirty="0" err="1" smtClean="0">
                <a:latin typeface="Calibre"/>
              </a:rPr>
              <a:t>adequados</a:t>
            </a:r>
            <a:r>
              <a:rPr lang="en-US" sz="7200" i="1" cap="none" dirty="0" smtClean="0">
                <a:latin typeface="Calibre"/>
              </a:rPr>
              <a:t> e </a:t>
            </a:r>
            <a:r>
              <a:rPr lang="en-US" sz="7200" i="1" cap="none" dirty="0" err="1" smtClean="0">
                <a:latin typeface="Calibre"/>
              </a:rPr>
              <a:t>não</a:t>
            </a:r>
            <a:r>
              <a:rPr lang="en-US" sz="7200" i="1" cap="none" dirty="0" smtClean="0">
                <a:latin typeface="Calibre"/>
              </a:rPr>
              <a:t> </a:t>
            </a:r>
            <a:r>
              <a:rPr lang="en-US" sz="7200" i="1" cap="none" dirty="0" err="1" smtClean="0">
                <a:latin typeface="Calibre"/>
              </a:rPr>
              <a:t>atendem</a:t>
            </a:r>
            <a:r>
              <a:rPr lang="en-US" sz="7200" i="1" cap="none" dirty="0" smtClean="0">
                <a:latin typeface="Calibre"/>
              </a:rPr>
              <a:t> </a:t>
            </a:r>
            <a:r>
              <a:rPr lang="en-US" sz="7200" i="1" cap="none" dirty="0" err="1" smtClean="0">
                <a:latin typeface="Calibre"/>
              </a:rPr>
              <a:t>às</a:t>
            </a:r>
            <a:r>
              <a:rPr lang="en-US" sz="7200" i="1" cap="none" dirty="0" smtClean="0">
                <a:latin typeface="Calibre"/>
              </a:rPr>
              <a:t> </a:t>
            </a:r>
            <a:r>
              <a:rPr lang="en-US" sz="7200" i="1" cap="none" dirty="0" err="1" smtClean="0">
                <a:latin typeface="Calibre"/>
              </a:rPr>
              <a:t>necessidades</a:t>
            </a:r>
            <a:r>
              <a:rPr lang="en-US" sz="7200" i="1" cap="none" dirty="0" smtClean="0">
                <a:latin typeface="Calibre"/>
              </a:rPr>
              <a:t> de um </a:t>
            </a:r>
            <a:r>
              <a:rPr lang="en-US" sz="7200" i="1" cap="none" dirty="0" err="1" smtClean="0">
                <a:latin typeface="Calibre"/>
              </a:rPr>
              <a:t>indivíduo</a:t>
            </a:r>
            <a:r>
              <a:rPr lang="en-US" sz="7200" i="1" cap="none" dirty="0" smtClean="0">
                <a:latin typeface="Calibre"/>
              </a:rPr>
              <a:t> </a:t>
            </a:r>
            <a:r>
              <a:rPr lang="en-US" sz="7200" i="1" cap="none" dirty="0" err="1" smtClean="0">
                <a:latin typeface="Calibre"/>
              </a:rPr>
              <a:t>na</a:t>
            </a:r>
            <a:r>
              <a:rPr lang="en-US" sz="7200" i="1" cap="none" dirty="0" smtClean="0">
                <a:latin typeface="Calibre"/>
              </a:rPr>
              <a:t> </a:t>
            </a:r>
            <a:r>
              <a:rPr lang="en-US" sz="7200" i="1" cap="none" dirty="0" err="1" smtClean="0">
                <a:latin typeface="Calibre"/>
              </a:rPr>
              <a:t>sociedade</a:t>
            </a:r>
            <a:r>
              <a:rPr lang="en-US" sz="7200" i="1" cap="none" dirty="0" smtClean="0">
                <a:latin typeface="Calibre"/>
              </a:rPr>
              <a:t> de </a:t>
            </a:r>
            <a:r>
              <a:rPr lang="en-US" sz="7200" i="1" cap="none" dirty="0" err="1" smtClean="0">
                <a:latin typeface="Calibre"/>
              </a:rPr>
              <a:t>hoje</a:t>
            </a:r>
            <a:r>
              <a:rPr lang="en-US" sz="7200" i="1" cap="none" dirty="0" smtClean="0">
                <a:latin typeface="Calibre"/>
              </a:rPr>
              <a:t>. A </a:t>
            </a:r>
            <a:r>
              <a:rPr lang="en-US" sz="7200" i="1" cap="none" dirty="0" err="1" smtClean="0">
                <a:latin typeface="Calibre"/>
              </a:rPr>
              <a:t>aprendizagem</a:t>
            </a:r>
            <a:r>
              <a:rPr lang="en-US" sz="7200" i="1" cap="none" dirty="0" smtClean="0">
                <a:latin typeface="Calibre"/>
              </a:rPr>
              <a:t> tem que </a:t>
            </a:r>
            <a:r>
              <a:rPr lang="en-US" sz="7200" i="1" cap="none" dirty="0" err="1" smtClean="0">
                <a:latin typeface="Calibre"/>
              </a:rPr>
              <a:t>ser</a:t>
            </a:r>
            <a:r>
              <a:rPr lang="en-US" sz="7200" i="1" cap="none" dirty="0" smtClean="0">
                <a:latin typeface="Calibre"/>
              </a:rPr>
              <a:t> </a:t>
            </a:r>
            <a:r>
              <a:rPr lang="en-US" sz="7200" i="1" cap="none" dirty="0" err="1" smtClean="0">
                <a:latin typeface="Calibre"/>
              </a:rPr>
              <a:t>contextualizada</a:t>
            </a:r>
            <a:r>
              <a:rPr lang="en-US" sz="7200" i="1" cap="none" dirty="0" smtClean="0">
                <a:latin typeface="Calibre"/>
              </a:rPr>
              <a:t>, </a:t>
            </a:r>
            <a:r>
              <a:rPr lang="en-US" sz="7200" i="1" cap="none" dirty="0" err="1" smtClean="0">
                <a:latin typeface="Calibre"/>
              </a:rPr>
              <a:t>relevante</a:t>
            </a:r>
            <a:r>
              <a:rPr lang="en-US" sz="7200" i="1" cap="none" dirty="0" smtClean="0">
                <a:latin typeface="Calibre"/>
              </a:rPr>
              <a:t>, social e just-in-time. As </a:t>
            </a:r>
            <a:r>
              <a:rPr lang="en-US" sz="7200" i="1" cap="none" dirty="0" err="1" smtClean="0">
                <a:latin typeface="Calibre"/>
              </a:rPr>
              <a:t>novas</a:t>
            </a:r>
            <a:r>
              <a:rPr lang="en-US" sz="7200" i="1" cap="none" dirty="0" smtClean="0">
                <a:latin typeface="Calibre"/>
              </a:rPr>
              <a:t> </a:t>
            </a:r>
            <a:r>
              <a:rPr lang="en-US" sz="7200" i="1" cap="none" dirty="0" err="1" smtClean="0">
                <a:latin typeface="Calibre"/>
              </a:rPr>
              <a:t>tecnologias</a:t>
            </a:r>
            <a:r>
              <a:rPr lang="en-US" sz="7200" i="1" cap="none" dirty="0" smtClean="0">
                <a:latin typeface="Calibre"/>
              </a:rPr>
              <a:t> </a:t>
            </a:r>
            <a:r>
              <a:rPr lang="en-US" sz="7200" i="1" cap="none" dirty="0" err="1" smtClean="0">
                <a:latin typeface="Calibre"/>
              </a:rPr>
              <a:t>proporcionam</a:t>
            </a:r>
            <a:r>
              <a:rPr lang="en-US" sz="7200" i="1" cap="none" dirty="0" smtClean="0">
                <a:latin typeface="Calibre"/>
              </a:rPr>
              <a:t> </a:t>
            </a:r>
            <a:r>
              <a:rPr lang="en-US" sz="7200" i="1" cap="none" dirty="0" err="1" smtClean="0">
                <a:latin typeface="Calibre"/>
              </a:rPr>
              <a:t>uma</a:t>
            </a:r>
            <a:r>
              <a:rPr lang="en-US" sz="7200" i="1" cap="none" dirty="0" smtClean="0">
                <a:latin typeface="Calibre"/>
              </a:rPr>
              <a:t> parte </a:t>
            </a:r>
            <a:r>
              <a:rPr lang="en-US" sz="7200" i="1" cap="none" dirty="0" err="1" smtClean="0">
                <a:latin typeface="Calibre"/>
              </a:rPr>
              <a:t>importante</a:t>
            </a:r>
            <a:r>
              <a:rPr lang="en-US" sz="7200" i="1" cap="none" dirty="0" smtClean="0">
                <a:latin typeface="Calibre"/>
              </a:rPr>
              <a:t> da </a:t>
            </a:r>
            <a:r>
              <a:rPr lang="en-US" sz="7200" i="1" cap="none" dirty="0" err="1" smtClean="0">
                <a:latin typeface="Calibre"/>
              </a:rPr>
              <a:t>solução</a:t>
            </a:r>
            <a:r>
              <a:rPr lang="en-US" sz="7200" i="1" cap="none" dirty="0" smtClean="0">
                <a:latin typeface="Calibre"/>
              </a:rPr>
              <a:t>, mas </a:t>
            </a:r>
            <a:r>
              <a:rPr lang="en-US" sz="7200" i="1" cap="none" dirty="0" err="1" smtClean="0">
                <a:latin typeface="Calibre"/>
              </a:rPr>
              <a:t>os</a:t>
            </a:r>
            <a:r>
              <a:rPr lang="en-US" sz="7200" i="1" cap="none" dirty="0" smtClean="0">
                <a:latin typeface="Calibre"/>
              </a:rPr>
              <a:t> </a:t>
            </a:r>
            <a:r>
              <a:rPr lang="en-US" sz="7200" i="1" cap="none" dirty="0" err="1" smtClean="0">
                <a:latin typeface="Calibre"/>
              </a:rPr>
              <a:t>professores</a:t>
            </a:r>
            <a:r>
              <a:rPr lang="en-US" sz="7200" i="1" cap="none" dirty="0" smtClean="0">
                <a:latin typeface="Calibre"/>
              </a:rPr>
              <a:t> e </a:t>
            </a:r>
            <a:r>
              <a:rPr lang="en-US" sz="7200" i="1" cap="none" dirty="0" err="1" smtClean="0">
                <a:latin typeface="Calibre"/>
              </a:rPr>
              <a:t>alunos</a:t>
            </a:r>
            <a:r>
              <a:rPr lang="en-US" sz="7200" i="1" cap="none" dirty="0" smtClean="0">
                <a:latin typeface="Calibre"/>
              </a:rPr>
              <a:t> </a:t>
            </a:r>
            <a:r>
              <a:rPr lang="en-US" sz="7200" i="1" cap="none" dirty="0" err="1" smtClean="0">
                <a:latin typeface="Calibre"/>
              </a:rPr>
              <a:t>precisam</a:t>
            </a:r>
            <a:r>
              <a:rPr lang="en-US" sz="7200" i="1" cap="none" dirty="0" smtClean="0">
                <a:latin typeface="Calibre"/>
              </a:rPr>
              <a:t> de </a:t>
            </a:r>
            <a:r>
              <a:rPr lang="en-US" sz="7200" i="1" cap="none" dirty="0" err="1" smtClean="0">
                <a:latin typeface="Calibre"/>
              </a:rPr>
              <a:t>apoio</a:t>
            </a:r>
            <a:r>
              <a:rPr lang="en-US" sz="7200" i="1" cap="none" dirty="0" smtClean="0">
                <a:latin typeface="Calibre"/>
              </a:rPr>
              <a:t>, </a:t>
            </a:r>
            <a:r>
              <a:rPr lang="en-US" sz="7200" i="1" cap="none" dirty="0" err="1" smtClean="0">
                <a:latin typeface="Calibre"/>
              </a:rPr>
              <a:t>orientação</a:t>
            </a:r>
            <a:r>
              <a:rPr lang="en-US" sz="7200" i="1" cap="none" dirty="0" smtClean="0">
                <a:latin typeface="Calibre"/>
              </a:rPr>
              <a:t>, </a:t>
            </a:r>
            <a:r>
              <a:rPr lang="en-US" sz="7200" i="1" cap="none" dirty="0" err="1" smtClean="0">
                <a:latin typeface="Calibre"/>
              </a:rPr>
              <a:t>desafios</a:t>
            </a:r>
            <a:r>
              <a:rPr lang="en-US" sz="7200" i="1" cap="none" dirty="0" smtClean="0">
                <a:latin typeface="Calibre"/>
              </a:rPr>
              <a:t> e </a:t>
            </a:r>
            <a:r>
              <a:rPr lang="en-US" sz="7200" i="1" cap="none" dirty="0" err="1" smtClean="0">
                <a:latin typeface="Calibre"/>
              </a:rPr>
              <a:t>oportunidades</a:t>
            </a:r>
            <a:r>
              <a:rPr lang="en-US" sz="7200" i="1" cap="none" dirty="0" smtClean="0">
                <a:latin typeface="Calibre"/>
              </a:rPr>
              <a:t> para </a:t>
            </a:r>
            <a:r>
              <a:rPr lang="en-US" sz="7200" i="1" cap="none" dirty="0" err="1" smtClean="0">
                <a:latin typeface="Calibre"/>
              </a:rPr>
              <a:t>tomar</a:t>
            </a:r>
            <a:r>
              <a:rPr lang="en-US" sz="7200" i="1" cap="none" dirty="0" smtClean="0">
                <a:latin typeface="Calibre"/>
              </a:rPr>
              <a:t> </a:t>
            </a:r>
            <a:r>
              <a:rPr lang="en-US" sz="7200" i="1" cap="none" dirty="0" err="1" smtClean="0">
                <a:latin typeface="Calibre"/>
              </a:rPr>
              <a:t>decisões</a:t>
            </a:r>
            <a:r>
              <a:rPr lang="en-US" sz="7200" i="1" cap="none" dirty="0" smtClean="0">
                <a:latin typeface="Calibre"/>
              </a:rPr>
              <a:t> </a:t>
            </a:r>
            <a:r>
              <a:rPr lang="en-US" sz="7200" i="1" cap="none" dirty="0" err="1" smtClean="0">
                <a:latin typeface="Calibre"/>
              </a:rPr>
              <a:t>informadas</a:t>
            </a:r>
            <a:r>
              <a:rPr lang="en-US" sz="7200" i="1" cap="none" dirty="0" smtClean="0">
                <a:latin typeface="Calibre"/>
              </a:rPr>
              <a:t> </a:t>
            </a:r>
            <a:r>
              <a:rPr lang="en-US" sz="7200" i="1" cap="none" dirty="0" err="1" smtClean="0">
                <a:latin typeface="Calibre"/>
              </a:rPr>
              <a:t>sobre</a:t>
            </a:r>
            <a:r>
              <a:rPr lang="en-US" sz="7200" i="1" cap="none" dirty="0" smtClean="0">
                <a:latin typeface="Calibre"/>
              </a:rPr>
              <a:t> o </a:t>
            </a:r>
            <a:r>
              <a:rPr lang="en-US" sz="7200" i="1" cap="none" dirty="0" err="1" smtClean="0">
                <a:latin typeface="Calibre"/>
              </a:rPr>
              <a:t>como</a:t>
            </a:r>
            <a:r>
              <a:rPr lang="en-US" sz="7200" i="1" cap="none" dirty="0" smtClean="0">
                <a:latin typeface="Calibre"/>
              </a:rPr>
              <a:t> </a:t>
            </a:r>
            <a:r>
              <a:rPr lang="en-US" sz="7200" i="1" cap="none" dirty="0" err="1" smtClean="0">
                <a:latin typeface="Calibre"/>
              </a:rPr>
              <a:t>aproveitar</a:t>
            </a:r>
            <a:r>
              <a:rPr lang="en-US" sz="7200" i="1" cap="none" dirty="0" smtClean="0">
                <a:latin typeface="Calibre"/>
              </a:rPr>
              <a:t> </a:t>
            </a:r>
            <a:r>
              <a:rPr lang="en-US" sz="7200" i="1" cap="none" dirty="0" err="1" smtClean="0">
                <a:latin typeface="Calibre"/>
              </a:rPr>
              <a:t>essas</a:t>
            </a:r>
            <a:r>
              <a:rPr lang="en-US" sz="7200" i="1" cap="none" dirty="0" smtClean="0">
                <a:latin typeface="Calibre"/>
              </a:rPr>
              <a:t> </a:t>
            </a:r>
            <a:r>
              <a:rPr lang="en-US" sz="7200" i="1" cap="none" dirty="0" err="1" smtClean="0">
                <a:latin typeface="Calibre"/>
              </a:rPr>
              <a:t>tecnologias</a:t>
            </a:r>
            <a:r>
              <a:rPr lang="en-US" sz="7200" i="1" cap="none" dirty="0" smtClean="0">
                <a:latin typeface="Calibre"/>
              </a:rPr>
              <a:t> para as </a:t>
            </a:r>
            <a:r>
              <a:rPr lang="en-US" sz="7200" i="1" cap="none" dirty="0" err="1" smtClean="0">
                <a:latin typeface="Calibre"/>
              </a:rPr>
              <a:t>suas</a:t>
            </a:r>
            <a:r>
              <a:rPr lang="en-US" sz="7200" i="1" cap="none" dirty="0" smtClean="0">
                <a:latin typeface="Calibre"/>
              </a:rPr>
              <a:t> </a:t>
            </a:r>
            <a:r>
              <a:rPr lang="en-US" sz="7200" i="1" cap="none" dirty="0" err="1" smtClean="0">
                <a:latin typeface="Calibre"/>
              </a:rPr>
              <a:t>necessidades</a:t>
            </a:r>
            <a:r>
              <a:rPr lang="en-US" sz="7200" i="1" cap="none" dirty="0" smtClean="0">
                <a:latin typeface="Calibre"/>
              </a:rPr>
              <a:t> </a:t>
            </a:r>
            <a:r>
              <a:rPr lang="en-US" sz="7200" i="1" cap="none" dirty="0" err="1" smtClean="0">
                <a:latin typeface="Calibre"/>
              </a:rPr>
              <a:t>particulares</a:t>
            </a:r>
            <a:r>
              <a:rPr lang="en-US" sz="7200" i="1" cap="none" dirty="0" smtClean="0">
                <a:latin typeface="Calibre"/>
              </a:rPr>
              <a:t>.”</a:t>
            </a:r>
          </a:p>
          <a:p>
            <a:pPr marL="45720">
              <a:lnSpc>
                <a:spcPts val="2500"/>
              </a:lnSpc>
              <a:spcBef>
                <a:spcPts val="0"/>
              </a:spcBef>
            </a:pPr>
            <a:r>
              <a:rPr lang="en-US" sz="4400" cap="none" dirty="0" smtClean="0">
                <a:latin typeface="Calibre"/>
              </a:rPr>
              <a:t>(</a:t>
            </a:r>
            <a:r>
              <a:rPr lang="pt-BR" sz="4400" cap="none" dirty="0" err="1" smtClean="0">
                <a:latin typeface="Calibre"/>
              </a:rPr>
              <a:t>Canole</a:t>
            </a:r>
            <a:r>
              <a:rPr lang="pt-BR" sz="4400" cap="none" dirty="0" smtClean="0">
                <a:latin typeface="Calibre"/>
              </a:rPr>
              <a:t>, 2015,p.237)</a:t>
            </a:r>
            <a:endParaRPr lang="pt-BR" sz="4400" b="1" i="1" cap="none" dirty="0" smtClean="0">
              <a:effectLst>
                <a:outerShdw blurRad="38100" dist="38100" dir="2700000" algn="tl">
                  <a:srgbClr val="000000">
                    <a:alpha val="43137"/>
                  </a:srgbClr>
                </a:outerShdw>
              </a:effectLst>
              <a:latin typeface="Calibre"/>
            </a:endParaRPr>
          </a:p>
          <a:p>
            <a:endParaRPr lang="pt-BR" dirty="0"/>
          </a:p>
        </p:txBody>
      </p:sp>
      <p:sp>
        <p:nvSpPr>
          <p:cNvPr id="6" name="Título 1"/>
          <p:cNvSpPr>
            <a:spLocks noGrp="1"/>
          </p:cNvSpPr>
          <p:nvPr>
            <p:ph type="title"/>
          </p:nvPr>
        </p:nvSpPr>
        <p:spPr>
          <a:xfrm>
            <a:off x="611560" y="195486"/>
            <a:ext cx="7200800" cy="721025"/>
          </a:xfrm>
        </p:spPr>
        <p:txBody>
          <a:bodyPr>
            <a:normAutofit/>
          </a:bodyPr>
          <a:lstStyle/>
          <a:p>
            <a:r>
              <a:rPr lang="pt-BR" sz="2500" dirty="0">
                <a:solidFill>
                  <a:schemeClr val="bg1"/>
                </a:solidFill>
                <a:latin typeface="Calibre"/>
              </a:rPr>
              <a:t>Um caminho</a:t>
            </a:r>
            <a:r>
              <a:rPr lang="pt-BR" sz="2500" dirty="0" smtClean="0">
                <a:solidFill>
                  <a:schemeClr val="bg1"/>
                </a:solidFill>
                <a:latin typeface="Calibre"/>
              </a:rPr>
              <a:t>...</a:t>
            </a:r>
            <a:endParaRPr lang="pt-BR" sz="2500" dirty="0">
              <a:solidFill>
                <a:schemeClr val="bg1"/>
              </a:solidFill>
              <a:latin typeface="Calibre"/>
            </a:endParaRPr>
          </a:p>
        </p:txBody>
      </p:sp>
      <p:sp>
        <p:nvSpPr>
          <p:cNvPr id="3" name="Retângulo 2"/>
          <p:cNvSpPr/>
          <p:nvPr/>
        </p:nvSpPr>
        <p:spPr>
          <a:xfrm>
            <a:off x="0" y="0"/>
            <a:ext cx="9144000" cy="51435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noFill/>
            </a:endParaRPr>
          </a:p>
        </p:txBody>
      </p:sp>
    </p:spTree>
    <p:extLst>
      <p:ext uri="{BB962C8B-B14F-4D97-AF65-F5344CB8AC3E}">
        <p14:creationId xmlns:p14="http://schemas.microsoft.com/office/powerpoint/2010/main" val="14799197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ângulo 9"/>
          <p:cNvSpPr/>
          <p:nvPr/>
        </p:nvSpPr>
        <p:spPr>
          <a:xfrm>
            <a:off x="0" y="195486"/>
            <a:ext cx="9144000" cy="69379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Retângulo 2"/>
          <p:cNvSpPr/>
          <p:nvPr/>
        </p:nvSpPr>
        <p:spPr>
          <a:xfrm>
            <a:off x="1115616" y="1707654"/>
            <a:ext cx="4248472" cy="2546526"/>
          </a:xfrm>
          <a:prstGeom prst="rect">
            <a:avLst/>
          </a:prstGeom>
          <a:solidFill>
            <a:schemeClr val="accent3">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Espaço Reservado para Texto 3"/>
          <p:cNvSpPr>
            <a:spLocks noGrp="1"/>
          </p:cNvSpPr>
          <p:nvPr>
            <p:ph type="body" sz="quarter" idx="10"/>
          </p:nvPr>
        </p:nvSpPr>
        <p:spPr>
          <a:xfrm>
            <a:off x="1187624" y="1851670"/>
            <a:ext cx="3960440" cy="2736304"/>
          </a:xfrm>
        </p:spPr>
        <p:txBody>
          <a:bodyPr>
            <a:normAutofit/>
          </a:bodyPr>
          <a:lstStyle/>
          <a:p>
            <a:pPr marL="331470" indent="-285750" defTabSz="914400">
              <a:lnSpc>
                <a:spcPts val="2600"/>
              </a:lnSpc>
              <a:spcBef>
                <a:spcPts val="0"/>
              </a:spcBef>
              <a:buClrTx/>
              <a:buSzPct val="80000"/>
              <a:buFont typeface="Arial" panose="020B0604020202020204" pitchFamily="34" charset="0"/>
              <a:buChar char="•"/>
            </a:pPr>
            <a:r>
              <a:rPr lang="pt-BR" cap="none" dirty="0" smtClean="0">
                <a:latin typeface="Calibre"/>
              </a:rPr>
              <a:t>Necessidade de adaptação à realidade em que se insere – aspectos culturais, econômicos, tecnológicos, regionais e globais, entre outros.</a:t>
            </a:r>
            <a:endParaRPr lang="pt-BR" cap="none" dirty="0">
              <a:latin typeface="Calibre"/>
            </a:endParaRPr>
          </a:p>
        </p:txBody>
      </p:sp>
      <p:sp>
        <p:nvSpPr>
          <p:cNvPr id="6" name="Título 1"/>
          <p:cNvSpPr>
            <a:spLocks noGrp="1"/>
          </p:cNvSpPr>
          <p:nvPr>
            <p:ph type="title"/>
          </p:nvPr>
        </p:nvSpPr>
        <p:spPr>
          <a:xfrm>
            <a:off x="611560" y="195486"/>
            <a:ext cx="7992888" cy="693791"/>
          </a:xfrm>
        </p:spPr>
        <p:txBody>
          <a:bodyPr>
            <a:normAutofit/>
          </a:bodyPr>
          <a:lstStyle/>
          <a:p>
            <a:r>
              <a:rPr lang="pt-BR" sz="2500" dirty="0">
                <a:solidFill>
                  <a:schemeClr val="bg1"/>
                </a:solidFill>
                <a:latin typeface="Calibre"/>
              </a:rPr>
              <a:t>A educação superior e a contemporaneidade - desafios</a:t>
            </a:r>
          </a:p>
        </p:txBody>
      </p:sp>
      <p:sp>
        <p:nvSpPr>
          <p:cNvPr id="4" name="Espaço Reservado para Texto 5"/>
          <p:cNvSpPr txBox="1">
            <a:spLocks/>
          </p:cNvSpPr>
          <p:nvPr/>
        </p:nvSpPr>
        <p:spPr>
          <a:xfrm>
            <a:off x="4572000" y="4258766"/>
            <a:ext cx="3600400" cy="329208"/>
          </a:xfrm>
          <a:prstGeom prst="rect">
            <a:avLst/>
          </a:prstGeom>
        </p:spPr>
        <p:txBody>
          <a:bodyPr/>
          <a:lstStyle>
            <a:lvl1pPr marL="171450" indent="-171450" algn="l" defTabSz="685800" rtl="0" eaLnBrk="1" latinLnBrk="0" hangingPunct="1">
              <a:lnSpc>
                <a:spcPct val="120000"/>
              </a:lnSpc>
              <a:spcBef>
                <a:spcPts val="750"/>
              </a:spcBef>
              <a:buClr>
                <a:schemeClr val="tx1"/>
              </a:buClr>
              <a:buFont typeface="Arial" panose="020B0604020202020204" pitchFamily="34" charset="0"/>
              <a:buChar char="•"/>
              <a:defRPr sz="1500" kern="1200" cap="all" baseline="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tx1"/>
              </a:buClr>
              <a:buFont typeface="Arial" panose="020B0604020202020204" pitchFamily="34" charset="0"/>
              <a:buChar char="•"/>
              <a:defRPr sz="1350" kern="1200" cap="all"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tx1"/>
              </a:buClr>
              <a:buFont typeface="Arial" panose="020B0604020202020204" pitchFamily="34" charset="0"/>
              <a:buChar char="•"/>
              <a:defRPr sz="1200" kern="1200" cap="all" baseline="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9pPr>
          </a:lstStyle>
          <a:p>
            <a:pPr marL="0" indent="0" algn="r">
              <a:buNone/>
            </a:pPr>
            <a:r>
              <a:rPr lang="pt-BR" sz="1000" cap="none" dirty="0" smtClean="0">
                <a:latin typeface="Calibre"/>
              </a:rPr>
              <a:t>Fonte: thinkstockphotos.com</a:t>
            </a:r>
            <a:endParaRPr lang="pt-BR" sz="1000" cap="none" dirty="0">
              <a:latin typeface="Calibre"/>
            </a:endParaRPr>
          </a:p>
        </p:txBody>
      </p:sp>
      <p:pic>
        <p:nvPicPr>
          <p:cNvPr id="2" name="Image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4088" y="1707654"/>
            <a:ext cx="2736304" cy="2546526"/>
          </a:xfrm>
          <a:prstGeom prst="rect">
            <a:avLst/>
          </a:prstGeom>
        </p:spPr>
      </p:pic>
      <p:sp>
        <p:nvSpPr>
          <p:cNvPr id="9" name="Retângulo 8"/>
          <p:cNvSpPr/>
          <p:nvPr/>
        </p:nvSpPr>
        <p:spPr>
          <a:xfrm>
            <a:off x="1115616" y="1707654"/>
            <a:ext cx="45719" cy="254652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C00000"/>
              </a:solidFill>
            </a:endParaRPr>
          </a:p>
        </p:txBody>
      </p:sp>
      <p:sp>
        <p:nvSpPr>
          <p:cNvPr id="11" name="Retângulo 10"/>
          <p:cNvSpPr/>
          <p:nvPr/>
        </p:nvSpPr>
        <p:spPr>
          <a:xfrm>
            <a:off x="0" y="0"/>
            <a:ext cx="9144000" cy="51435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noFill/>
            </a:endParaRPr>
          </a:p>
        </p:txBody>
      </p:sp>
    </p:spTree>
    <p:extLst>
      <p:ext uri="{BB962C8B-B14F-4D97-AF65-F5344CB8AC3E}">
        <p14:creationId xmlns:p14="http://schemas.microsoft.com/office/powerpoint/2010/main" val="22028686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115616" y="1707654"/>
            <a:ext cx="4248472" cy="2546526"/>
          </a:xfrm>
          <a:prstGeom prst="rect">
            <a:avLst/>
          </a:prstGeom>
          <a:solidFill>
            <a:schemeClr val="accent4">
              <a:lumMod val="40000"/>
              <a:lumOff val="6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Espaço Reservado para Texto 3"/>
          <p:cNvSpPr>
            <a:spLocks noGrp="1"/>
          </p:cNvSpPr>
          <p:nvPr>
            <p:ph type="body" sz="quarter" idx="10"/>
          </p:nvPr>
        </p:nvSpPr>
        <p:spPr>
          <a:xfrm>
            <a:off x="1187624" y="1851670"/>
            <a:ext cx="4032448" cy="2736304"/>
          </a:xfrm>
        </p:spPr>
        <p:txBody>
          <a:bodyPr>
            <a:normAutofit/>
          </a:bodyPr>
          <a:lstStyle/>
          <a:p>
            <a:pPr marL="274320" indent="-228600" defTabSz="914400">
              <a:lnSpc>
                <a:spcPts val="2600"/>
              </a:lnSpc>
              <a:spcBef>
                <a:spcPts val="0"/>
              </a:spcBef>
              <a:buSzPct val="80000"/>
              <a:buFont typeface="Arial"/>
              <a:buChar char="•"/>
            </a:pPr>
            <a:r>
              <a:rPr lang="pt-BR" cap="none" dirty="0" smtClean="0">
                <a:latin typeface="Calibre"/>
              </a:rPr>
              <a:t>Ensino e aprendizagem – processo educacional que apresenta o que se quer ensinar e o que se quer aprender. </a:t>
            </a:r>
            <a:r>
              <a:rPr lang="pt-BR" sz="1600" cap="none" dirty="0" smtClean="0">
                <a:latin typeface="Calibre"/>
              </a:rPr>
              <a:t>(</a:t>
            </a:r>
            <a:r>
              <a:rPr lang="pt-BR" sz="1600" dirty="0">
                <a:latin typeface="Calibre"/>
              </a:rPr>
              <a:t>A</a:t>
            </a:r>
            <a:r>
              <a:rPr lang="pt-BR" sz="1600" cap="none" dirty="0" smtClean="0">
                <a:latin typeface="Calibre"/>
              </a:rPr>
              <a:t>guiar </a:t>
            </a:r>
            <a:r>
              <a:rPr lang="pt-BR" sz="1600" dirty="0">
                <a:latin typeface="Calibre"/>
              </a:rPr>
              <a:t>N</a:t>
            </a:r>
            <a:r>
              <a:rPr lang="pt-BR" sz="1600" cap="none" dirty="0" smtClean="0">
                <a:latin typeface="Calibre"/>
              </a:rPr>
              <a:t>eto,2014).</a:t>
            </a:r>
            <a:endParaRPr lang="pt-BR" sz="1600" cap="none" dirty="0">
              <a:latin typeface="Calibre"/>
            </a:endParaRPr>
          </a:p>
        </p:txBody>
      </p:sp>
      <p:sp>
        <p:nvSpPr>
          <p:cNvPr id="4" name="Espaço Reservado para Texto 5"/>
          <p:cNvSpPr txBox="1">
            <a:spLocks/>
          </p:cNvSpPr>
          <p:nvPr/>
        </p:nvSpPr>
        <p:spPr>
          <a:xfrm>
            <a:off x="4572000" y="4258766"/>
            <a:ext cx="3600400" cy="329208"/>
          </a:xfrm>
          <a:prstGeom prst="rect">
            <a:avLst/>
          </a:prstGeom>
        </p:spPr>
        <p:txBody>
          <a:bodyPr/>
          <a:lstStyle>
            <a:lvl1pPr marL="171450" indent="-171450" algn="l" defTabSz="685800" rtl="0" eaLnBrk="1" latinLnBrk="0" hangingPunct="1">
              <a:lnSpc>
                <a:spcPct val="120000"/>
              </a:lnSpc>
              <a:spcBef>
                <a:spcPts val="750"/>
              </a:spcBef>
              <a:buClr>
                <a:schemeClr val="tx1"/>
              </a:buClr>
              <a:buFont typeface="Arial" panose="020B0604020202020204" pitchFamily="34" charset="0"/>
              <a:buChar char="•"/>
              <a:defRPr sz="1500" kern="1200" cap="all" baseline="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tx1"/>
              </a:buClr>
              <a:buFont typeface="Arial" panose="020B0604020202020204" pitchFamily="34" charset="0"/>
              <a:buChar char="•"/>
              <a:defRPr sz="1350" kern="1200" cap="all"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tx1"/>
              </a:buClr>
              <a:buFont typeface="Arial" panose="020B0604020202020204" pitchFamily="34" charset="0"/>
              <a:buChar char="•"/>
              <a:defRPr sz="1200" kern="1200" cap="all" baseline="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9pPr>
          </a:lstStyle>
          <a:p>
            <a:pPr marL="0" indent="0" algn="r">
              <a:buNone/>
            </a:pPr>
            <a:r>
              <a:rPr lang="pt-BR" sz="1000" cap="none" dirty="0" smtClean="0">
                <a:latin typeface="Calibre"/>
              </a:rPr>
              <a:t>Fonte: thinkstockphotos.com</a:t>
            </a:r>
            <a:endParaRPr lang="pt-BR" sz="1000" cap="none" dirty="0">
              <a:latin typeface="Calibre"/>
            </a:endParaRPr>
          </a:p>
        </p:txBody>
      </p:sp>
      <p:sp>
        <p:nvSpPr>
          <p:cNvPr id="9" name="Retângulo 8"/>
          <p:cNvSpPr/>
          <p:nvPr/>
        </p:nvSpPr>
        <p:spPr>
          <a:xfrm>
            <a:off x="1115616" y="1707654"/>
            <a:ext cx="45719" cy="254652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C00000"/>
              </a:solidFill>
            </a:endParaRPr>
          </a:p>
        </p:txBody>
      </p:sp>
      <p:pic>
        <p:nvPicPr>
          <p:cNvPr id="7" name="Imagem 6"/>
          <p:cNvPicPr>
            <a:picLocks noChangeAspect="1"/>
          </p:cNvPicPr>
          <p:nvPr/>
        </p:nvPicPr>
        <p:blipFill rotWithShape="1">
          <a:blip r:embed="rId2" cstate="print">
            <a:extLst>
              <a:ext uri="{28A0092B-C50C-407E-A947-70E740481C1C}">
                <a14:useLocalDpi xmlns:a14="http://schemas.microsoft.com/office/drawing/2010/main" val="0"/>
              </a:ext>
            </a:extLst>
          </a:blip>
          <a:srcRect l="26622"/>
          <a:stretch/>
        </p:blipFill>
        <p:spPr>
          <a:xfrm>
            <a:off x="5364088" y="1703068"/>
            <a:ext cx="2808312" cy="2551112"/>
          </a:xfrm>
          <a:prstGeom prst="rect">
            <a:avLst/>
          </a:prstGeom>
        </p:spPr>
      </p:pic>
      <p:sp>
        <p:nvSpPr>
          <p:cNvPr id="10" name="Retângulo 9"/>
          <p:cNvSpPr/>
          <p:nvPr/>
        </p:nvSpPr>
        <p:spPr>
          <a:xfrm>
            <a:off x="0" y="195486"/>
            <a:ext cx="9144000" cy="69379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Título 1"/>
          <p:cNvSpPr>
            <a:spLocks noGrp="1"/>
          </p:cNvSpPr>
          <p:nvPr>
            <p:ph type="title"/>
          </p:nvPr>
        </p:nvSpPr>
        <p:spPr>
          <a:xfrm>
            <a:off x="611560" y="195486"/>
            <a:ext cx="7992888" cy="693791"/>
          </a:xfrm>
        </p:spPr>
        <p:txBody>
          <a:bodyPr>
            <a:normAutofit/>
          </a:bodyPr>
          <a:lstStyle/>
          <a:p>
            <a:r>
              <a:rPr lang="pt-BR" sz="2500" dirty="0">
                <a:solidFill>
                  <a:schemeClr val="bg1"/>
                </a:solidFill>
                <a:latin typeface="Calibre"/>
              </a:rPr>
              <a:t>A educação superior e a contemporaneidade - desafios</a:t>
            </a:r>
          </a:p>
        </p:txBody>
      </p:sp>
      <p:sp>
        <p:nvSpPr>
          <p:cNvPr id="12" name="Retângulo 11"/>
          <p:cNvSpPr/>
          <p:nvPr/>
        </p:nvSpPr>
        <p:spPr>
          <a:xfrm>
            <a:off x="0" y="0"/>
            <a:ext cx="9144000" cy="51435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noFill/>
            </a:endParaRPr>
          </a:p>
        </p:txBody>
      </p:sp>
    </p:spTree>
    <p:extLst>
      <p:ext uri="{BB962C8B-B14F-4D97-AF65-F5344CB8AC3E}">
        <p14:creationId xmlns:p14="http://schemas.microsoft.com/office/powerpoint/2010/main" val="16381188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115616" y="1707654"/>
            <a:ext cx="4824536" cy="2546526"/>
          </a:xfrm>
          <a:prstGeom prst="rect">
            <a:avLst/>
          </a:prstGeom>
          <a:solidFill>
            <a:srgbClr val="C00000">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Espaço Reservado para Texto 3"/>
          <p:cNvSpPr>
            <a:spLocks noGrp="1"/>
          </p:cNvSpPr>
          <p:nvPr>
            <p:ph type="body" sz="quarter" idx="10"/>
          </p:nvPr>
        </p:nvSpPr>
        <p:spPr>
          <a:xfrm>
            <a:off x="1187624" y="1779662"/>
            <a:ext cx="4608512" cy="2736304"/>
          </a:xfrm>
        </p:spPr>
        <p:txBody>
          <a:bodyPr>
            <a:normAutofit/>
          </a:bodyPr>
          <a:lstStyle/>
          <a:p>
            <a:pPr marL="274320" indent="-228600" defTabSz="914400">
              <a:lnSpc>
                <a:spcPts val="2600"/>
              </a:lnSpc>
              <a:spcBef>
                <a:spcPts val="0"/>
              </a:spcBef>
              <a:buSzPct val="80000"/>
              <a:buFont typeface="Arial"/>
              <a:buChar char="•"/>
            </a:pPr>
            <a:r>
              <a:rPr lang="pt-BR" cap="none" dirty="0" smtClean="0">
                <a:latin typeface="Calibre"/>
              </a:rPr>
              <a:t>Diretrizes institucionais que agregue os conceitos de ensino, aprendizagem e avaliação que proporcione o desenvolvimento de competências (conhecimentos, habilidades e atitudes). </a:t>
            </a:r>
            <a:r>
              <a:rPr lang="pt-BR" sz="1400" cap="none" dirty="0" smtClean="0">
                <a:latin typeface="Calibre"/>
              </a:rPr>
              <a:t>(Behar,2013).</a:t>
            </a:r>
            <a:endParaRPr lang="pt-BR" sz="1400" cap="none" dirty="0">
              <a:latin typeface="Calibre"/>
            </a:endParaRPr>
          </a:p>
        </p:txBody>
      </p:sp>
      <p:sp>
        <p:nvSpPr>
          <p:cNvPr id="4" name="Espaço Reservado para Texto 5"/>
          <p:cNvSpPr txBox="1">
            <a:spLocks/>
          </p:cNvSpPr>
          <p:nvPr/>
        </p:nvSpPr>
        <p:spPr>
          <a:xfrm>
            <a:off x="4572000" y="4258766"/>
            <a:ext cx="3600400" cy="329208"/>
          </a:xfrm>
          <a:prstGeom prst="rect">
            <a:avLst/>
          </a:prstGeom>
        </p:spPr>
        <p:txBody>
          <a:bodyPr/>
          <a:lstStyle>
            <a:lvl1pPr marL="171450" indent="-171450" algn="l" defTabSz="685800" rtl="0" eaLnBrk="1" latinLnBrk="0" hangingPunct="1">
              <a:lnSpc>
                <a:spcPct val="120000"/>
              </a:lnSpc>
              <a:spcBef>
                <a:spcPts val="750"/>
              </a:spcBef>
              <a:buClr>
                <a:schemeClr val="tx1"/>
              </a:buClr>
              <a:buFont typeface="Arial" panose="020B0604020202020204" pitchFamily="34" charset="0"/>
              <a:buChar char="•"/>
              <a:defRPr sz="1500" kern="1200" cap="all" baseline="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tx1"/>
              </a:buClr>
              <a:buFont typeface="Arial" panose="020B0604020202020204" pitchFamily="34" charset="0"/>
              <a:buChar char="•"/>
              <a:defRPr sz="1350" kern="1200" cap="all"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tx1"/>
              </a:buClr>
              <a:buFont typeface="Arial" panose="020B0604020202020204" pitchFamily="34" charset="0"/>
              <a:buChar char="•"/>
              <a:defRPr sz="1200" kern="1200" cap="all" baseline="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9pPr>
          </a:lstStyle>
          <a:p>
            <a:pPr marL="0" indent="0" algn="r">
              <a:buNone/>
            </a:pPr>
            <a:r>
              <a:rPr lang="pt-BR" sz="1000" cap="none" dirty="0" smtClean="0">
                <a:latin typeface="Calibre"/>
              </a:rPr>
              <a:t>Fonte: thinkstockphotos.com</a:t>
            </a:r>
            <a:endParaRPr lang="pt-BR" sz="1000" cap="none" dirty="0">
              <a:latin typeface="Calibre"/>
            </a:endParaRPr>
          </a:p>
        </p:txBody>
      </p:sp>
      <p:sp>
        <p:nvSpPr>
          <p:cNvPr id="9" name="Retângulo 8"/>
          <p:cNvSpPr/>
          <p:nvPr/>
        </p:nvSpPr>
        <p:spPr>
          <a:xfrm>
            <a:off x="1069897" y="1707654"/>
            <a:ext cx="45719" cy="25465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C00000"/>
              </a:solidFill>
            </a:endParaRPr>
          </a:p>
        </p:txBody>
      </p:sp>
      <p:pic>
        <p:nvPicPr>
          <p:cNvPr id="2" name="Image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6933" y="1707654"/>
            <a:ext cx="2455467" cy="2546526"/>
          </a:xfrm>
          <a:prstGeom prst="rect">
            <a:avLst/>
          </a:prstGeom>
        </p:spPr>
      </p:pic>
      <p:sp>
        <p:nvSpPr>
          <p:cNvPr id="10" name="Retângulo 9"/>
          <p:cNvSpPr/>
          <p:nvPr/>
        </p:nvSpPr>
        <p:spPr>
          <a:xfrm>
            <a:off x="0" y="195486"/>
            <a:ext cx="9144000" cy="69379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Título 1"/>
          <p:cNvSpPr>
            <a:spLocks noGrp="1"/>
          </p:cNvSpPr>
          <p:nvPr>
            <p:ph type="title"/>
          </p:nvPr>
        </p:nvSpPr>
        <p:spPr>
          <a:xfrm>
            <a:off x="611560" y="195486"/>
            <a:ext cx="7992888" cy="693791"/>
          </a:xfrm>
        </p:spPr>
        <p:txBody>
          <a:bodyPr>
            <a:normAutofit/>
          </a:bodyPr>
          <a:lstStyle/>
          <a:p>
            <a:r>
              <a:rPr lang="pt-BR" sz="2500" dirty="0">
                <a:solidFill>
                  <a:schemeClr val="bg1"/>
                </a:solidFill>
                <a:latin typeface="Calibre"/>
              </a:rPr>
              <a:t>A educação superior e a contemporaneidade - desafios</a:t>
            </a:r>
          </a:p>
        </p:txBody>
      </p:sp>
      <p:sp>
        <p:nvSpPr>
          <p:cNvPr id="12" name="Retângulo 11"/>
          <p:cNvSpPr/>
          <p:nvPr/>
        </p:nvSpPr>
        <p:spPr>
          <a:xfrm>
            <a:off x="0" y="0"/>
            <a:ext cx="9144000" cy="51435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noFill/>
            </a:endParaRPr>
          </a:p>
        </p:txBody>
      </p:sp>
    </p:spTree>
    <p:extLst>
      <p:ext uri="{BB962C8B-B14F-4D97-AF65-F5344CB8AC3E}">
        <p14:creationId xmlns:p14="http://schemas.microsoft.com/office/powerpoint/2010/main" val="12711752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115616" y="1707654"/>
            <a:ext cx="4824536" cy="2546526"/>
          </a:xfrm>
          <a:prstGeom prst="rect">
            <a:avLst/>
          </a:prstGeom>
          <a:solidFill>
            <a:schemeClr val="accent1">
              <a:lumMod val="40000"/>
              <a:lumOff val="60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Espaço Reservado para Texto 3"/>
          <p:cNvSpPr>
            <a:spLocks noGrp="1"/>
          </p:cNvSpPr>
          <p:nvPr>
            <p:ph type="body" sz="quarter" idx="10"/>
          </p:nvPr>
        </p:nvSpPr>
        <p:spPr>
          <a:xfrm>
            <a:off x="1187624" y="2211710"/>
            <a:ext cx="3271167" cy="2160240"/>
          </a:xfrm>
        </p:spPr>
        <p:txBody>
          <a:bodyPr>
            <a:normAutofit/>
          </a:bodyPr>
          <a:lstStyle/>
          <a:p>
            <a:pPr marL="388620" indent="-342900" defTabSz="914400">
              <a:lnSpc>
                <a:spcPts val="2600"/>
              </a:lnSpc>
              <a:spcBef>
                <a:spcPts val="0"/>
              </a:spcBef>
              <a:buSzPct val="80000"/>
              <a:buFont typeface="Arial" panose="020B0604020202020204" pitchFamily="34" charset="0"/>
              <a:buChar char="•"/>
            </a:pPr>
            <a:r>
              <a:rPr lang="pt-BR" cap="none" dirty="0" smtClean="0">
                <a:latin typeface="Calibre"/>
              </a:rPr>
              <a:t>Internacionalização da educação e profissional.</a:t>
            </a:r>
            <a:endParaRPr lang="pt-BR" cap="none" dirty="0">
              <a:latin typeface="Calibre"/>
            </a:endParaRPr>
          </a:p>
        </p:txBody>
      </p:sp>
      <p:sp>
        <p:nvSpPr>
          <p:cNvPr id="4" name="Espaço Reservado para Texto 5"/>
          <p:cNvSpPr txBox="1">
            <a:spLocks/>
          </p:cNvSpPr>
          <p:nvPr/>
        </p:nvSpPr>
        <p:spPr>
          <a:xfrm>
            <a:off x="4572000" y="4258766"/>
            <a:ext cx="3600400" cy="329208"/>
          </a:xfrm>
          <a:prstGeom prst="rect">
            <a:avLst/>
          </a:prstGeom>
        </p:spPr>
        <p:txBody>
          <a:bodyPr/>
          <a:lstStyle>
            <a:lvl1pPr marL="171450" indent="-171450" algn="l" defTabSz="685800" rtl="0" eaLnBrk="1" latinLnBrk="0" hangingPunct="1">
              <a:lnSpc>
                <a:spcPct val="120000"/>
              </a:lnSpc>
              <a:spcBef>
                <a:spcPts val="750"/>
              </a:spcBef>
              <a:buClr>
                <a:schemeClr val="tx1"/>
              </a:buClr>
              <a:buFont typeface="Arial" panose="020B0604020202020204" pitchFamily="34" charset="0"/>
              <a:buChar char="•"/>
              <a:defRPr sz="1500" kern="1200" cap="all" baseline="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tx1"/>
              </a:buClr>
              <a:buFont typeface="Arial" panose="020B0604020202020204" pitchFamily="34" charset="0"/>
              <a:buChar char="•"/>
              <a:defRPr sz="1350" kern="1200" cap="all"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tx1"/>
              </a:buClr>
              <a:buFont typeface="Arial" panose="020B0604020202020204" pitchFamily="34" charset="0"/>
              <a:buChar char="•"/>
              <a:defRPr sz="1200" kern="1200" cap="all" baseline="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9pPr>
          </a:lstStyle>
          <a:p>
            <a:pPr marL="0" indent="0" algn="r">
              <a:buNone/>
            </a:pPr>
            <a:r>
              <a:rPr lang="pt-BR" sz="1000" cap="none" dirty="0" smtClean="0">
                <a:latin typeface="Calibre"/>
              </a:rPr>
              <a:t>Fonte: thinkstockphotos.com</a:t>
            </a:r>
            <a:endParaRPr lang="pt-BR" sz="1000" cap="none" dirty="0">
              <a:latin typeface="Calibre"/>
            </a:endParaRPr>
          </a:p>
        </p:txBody>
      </p:sp>
      <p:sp>
        <p:nvSpPr>
          <p:cNvPr id="9" name="Retângulo 8"/>
          <p:cNvSpPr/>
          <p:nvPr/>
        </p:nvSpPr>
        <p:spPr>
          <a:xfrm>
            <a:off x="1069897" y="1707654"/>
            <a:ext cx="45719" cy="254652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C00000"/>
              </a:solidFill>
            </a:endParaRPr>
          </a:p>
        </p:txBody>
      </p:sp>
      <p:pic>
        <p:nvPicPr>
          <p:cNvPr id="7" name="Image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5412" y="1707654"/>
            <a:ext cx="3837946" cy="2558630"/>
          </a:xfrm>
          <a:prstGeom prst="rect">
            <a:avLst/>
          </a:prstGeom>
        </p:spPr>
      </p:pic>
      <p:sp>
        <p:nvSpPr>
          <p:cNvPr id="10" name="Retângulo 9"/>
          <p:cNvSpPr/>
          <p:nvPr/>
        </p:nvSpPr>
        <p:spPr>
          <a:xfrm>
            <a:off x="0" y="195486"/>
            <a:ext cx="9144000" cy="69379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Título 1"/>
          <p:cNvSpPr>
            <a:spLocks noGrp="1"/>
          </p:cNvSpPr>
          <p:nvPr>
            <p:ph type="title"/>
          </p:nvPr>
        </p:nvSpPr>
        <p:spPr>
          <a:xfrm>
            <a:off x="611560" y="195486"/>
            <a:ext cx="7992888" cy="693791"/>
          </a:xfrm>
        </p:spPr>
        <p:txBody>
          <a:bodyPr>
            <a:normAutofit/>
          </a:bodyPr>
          <a:lstStyle/>
          <a:p>
            <a:r>
              <a:rPr lang="pt-BR" sz="2500" dirty="0">
                <a:solidFill>
                  <a:schemeClr val="bg1"/>
                </a:solidFill>
                <a:latin typeface="Calibre"/>
              </a:rPr>
              <a:t>A educação superior e a contemporaneidade - desafios</a:t>
            </a:r>
          </a:p>
        </p:txBody>
      </p:sp>
      <p:sp>
        <p:nvSpPr>
          <p:cNvPr id="12" name="Retângulo 11"/>
          <p:cNvSpPr/>
          <p:nvPr/>
        </p:nvSpPr>
        <p:spPr>
          <a:xfrm>
            <a:off x="0" y="0"/>
            <a:ext cx="9144000" cy="51435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noFill/>
            </a:endParaRPr>
          </a:p>
        </p:txBody>
      </p:sp>
    </p:spTree>
    <p:extLst>
      <p:ext uri="{BB962C8B-B14F-4D97-AF65-F5344CB8AC3E}">
        <p14:creationId xmlns:p14="http://schemas.microsoft.com/office/powerpoint/2010/main" val="25913572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0" y="3579862"/>
            <a:ext cx="9144000" cy="792088"/>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0" y="195486"/>
            <a:ext cx="9144000" cy="69379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Espaço Reservado para Texto 3"/>
          <p:cNvSpPr>
            <a:spLocks noGrp="1"/>
          </p:cNvSpPr>
          <p:nvPr>
            <p:ph type="body" sz="quarter" idx="10"/>
          </p:nvPr>
        </p:nvSpPr>
        <p:spPr>
          <a:xfrm>
            <a:off x="400040" y="915566"/>
            <a:ext cx="8420432" cy="2448272"/>
          </a:xfrm>
        </p:spPr>
        <p:txBody>
          <a:bodyPr>
            <a:normAutofit/>
          </a:bodyPr>
          <a:lstStyle/>
          <a:p>
            <a:pPr>
              <a:lnSpc>
                <a:spcPts val="2600"/>
              </a:lnSpc>
              <a:spcBef>
                <a:spcPts val="0"/>
              </a:spcBef>
            </a:pPr>
            <a:r>
              <a:rPr lang="pt-BR" sz="1800" cap="none" dirty="0" smtClean="0">
                <a:latin typeface="Calibre"/>
              </a:rPr>
              <a:t>Deve ir além de formar o aluno para determinados conteúdos. A proposta </a:t>
            </a:r>
            <a:r>
              <a:rPr lang="en-US" sz="1800" cap="none" dirty="0" smtClean="0">
                <a:latin typeface="Calibre"/>
              </a:rPr>
              <a:t>é </a:t>
            </a:r>
            <a:r>
              <a:rPr lang="en-US" sz="1800" cap="none" dirty="0" err="1" smtClean="0">
                <a:latin typeface="Calibre"/>
              </a:rPr>
              <a:t>fazer</a:t>
            </a:r>
            <a:r>
              <a:rPr lang="en-US" sz="1800" cap="none" dirty="0" smtClean="0">
                <a:latin typeface="Calibre"/>
              </a:rPr>
              <a:t> com que </a:t>
            </a:r>
            <a:r>
              <a:rPr lang="en-US" sz="1800" cap="none" dirty="0" err="1" smtClean="0">
                <a:latin typeface="Calibre"/>
              </a:rPr>
              <a:t>os</a:t>
            </a:r>
            <a:r>
              <a:rPr lang="en-US" sz="1800" cap="none" dirty="0" smtClean="0">
                <a:latin typeface="Calibre"/>
              </a:rPr>
              <a:t> </a:t>
            </a:r>
            <a:r>
              <a:rPr lang="en-US" sz="1800" cap="none" dirty="0" err="1" smtClean="0">
                <a:latin typeface="Calibre"/>
              </a:rPr>
              <a:t>alunos</a:t>
            </a:r>
            <a:r>
              <a:rPr lang="en-US" sz="1800" cap="none" dirty="0" smtClean="0">
                <a:latin typeface="Calibre"/>
              </a:rPr>
              <a:t> </a:t>
            </a:r>
            <a:r>
              <a:rPr lang="en-US" sz="1800" cap="none" dirty="0" err="1" smtClean="0">
                <a:latin typeface="Calibre"/>
              </a:rPr>
              <a:t>saibam</a:t>
            </a:r>
            <a:r>
              <a:rPr lang="en-US" sz="1800" cap="none" dirty="0" smtClean="0">
                <a:latin typeface="Calibre"/>
              </a:rPr>
              <a:t> pensar, </a:t>
            </a:r>
            <a:r>
              <a:rPr lang="en-US" sz="1800" cap="none" dirty="0" err="1" smtClean="0">
                <a:latin typeface="Calibre"/>
              </a:rPr>
              <a:t>refletir</a:t>
            </a:r>
            <a:r>
              <a:rPr lang="en-US" sz="1800" cap="none" dirty="0" smtClean="0">
                <a:latin typeface="Calibre"/>
              </a:rPr>
              <a:t>, </a:t>
            </a:r>
            <a:r>
              <a:rPr lang="en-US" sz="1800" cap="none" dirty="0" err="1" smtClean="0">
                <a:latin typeface="Calibre"/>
              </a:rPr>
              <a:t>apresentar</a:t>
            </a:r>
            <a:r>
              <a:rPr lang="en-US" sz="1800" cap="none" dirty="0" smtClean="0">
                <a:latin typeface="Calibre"/>
              </a:rPr>
              <a:t> </a:t>
            </a:r>
            <a:r>
              <a:rPr lang="en-US" sz="1800" cap="none" dirty="0" err="1" smtClean="0">
                <a:latin typeface="Calibre"/>
              </a:rPr>
              <a:t>soluções</a:t>
            </a:r>
            <a:r>
              <a:rPr lang="en-US" sz="1800" cap="none" dirty="0" smtClean="0">
                <a:latin typeface="Calibre"/>
              </a:rPr>
              <a:t> para </a:t>
            </a:r>
            <a:r>
              <a:rPr lang="en-US" sz="1800" cap="none" dirty="0" err="1" smtClean="0">
                <a:latin typeface="Calibre"/>
              </a:rPr>
              <a:t>os</a:t>
            </a:r>
            <a:r>
              <a:rPr lang="en-US" sz="1800" cap="none" dirty="0" smtClean="0">
                <a:latin typeface="Calibre"/>
              </a:rPr>
              <a:t> </a:t>
            </a:r>
            <a:r>
              <a:rPr lang="en-US" sz="1800" cap="none" dirty="0" err="1" smtClean="0">
                <a:latin typeface="Calibre"/>
              </a:rPr>
              <a:t>problemas</a:t>
            </a:r>
            <a:r>
              <a:rPr lang="en-US" sz="1800" cap="none" dirty="0" smtClean="0">
                <a:latin typeface="Calibre"/>
              </a:rPr>
              <a:t>, </a:t>
            </a:r>
            <a:r>
              <a:rPr lang="en-US" sz="1800" cap="none" dirty="0" err="1" smtClean="0">
                <a:latin typeface="Calibre"/>
              </a:rPr>
              <a:t>cooperar</a:t>
            </a:r>
            <a:r>
              <a:rPr lang="en-US" sz="1800" cap="none" dirty="0" smtClean="0">
                <a:latin typeface="Calibre"/>
              </a:rPr>
              <a:t> e </a:t>
            </a:r>
            <a:r>
              <a:rPr lang="en-US" sz="1800" cap="none" dirty="0" err="1" smtClean="0">
                <a:latin typeface="Calibre"/>
              </a:rPr>
              <a:t>trabalhar</a:t>
            </a:r>
            <a:r>
              <a:rPr lang="en-US" sz="1800" cap="none" dirty="0" smtClean="0">
                <a:latin typeface="Calibre"/>
              </a:rPr>
              <a:t> com </a:t>
            </a:r>
            <a:r>
              <a:rPr lang="en-US" sz="1800" cap="none" dirty="0" err="1" smtClean="0">
                <a:latin typeface="Calibre"/>
              </a:rPr>
              <a:t>os</a:t>
            </a:r>
            <a:r>
              <a:rPr lang="en-US" sz="1800" cap="none" dirty="0" smtClean="0">
                <a:latin typeface="Calibre"/>
              </a:rPr>
              <a:t> outros</a:t>
            </a:r>
            <a:r>
              <a:rPr lang="en-US" sz="1800" dirty="0" smtClean="0">
                <a:latin typeface="Calibre"/>
              </a:rPr>
              <a:t>. </a:t>
            </a:r>
            <a:r>
              <a:rPr lang="en-US" sz="1400" cap="none" dirty="0" smtClean="0">
                <a:latin typeface="Calibre"/>
              </a:rPr>
              <a:t>(</a:t>
            </a:r>
            <a:r>
              <a:rPr lang="en-US" sz="1400" dirty="0" smtClean="0">
                <a:latin typeface="Calibre"/>
              </a:rPr>
              <a:t>T</a:t>
            </a:r>
            <a:r>
              <a:rPr lang="en-US" sz="1400" cap="none" dirty="0" smtClean="0">
                <a:latin typeface="Calibre"/>
              </a:rPr>
              <a:t>homaz, 2009);</a:t>
            </a:r>
          </a:p>
          <a:p>
            <a:pPr marL="342900" indent="-342900">
              <a:lnSpc>
                <a:spcPts val="2600"/>
              </a:lnSpc>
              <a:spcBef>
                <a:spcPts val="0"/>
              </a:spcBef>
              <a:buFont typeface="Arial" panose="020B0604020202020204" pitchFamily="34" charset="0"/>
              <a:buChar char="•"/>
            </a:pPr>
            <a:endParaRPr lang="en-US" sz="1800" cap="none" dirty="0" smtClean="0">
              <a:latin typeface="Calibre"/>
            </a:endParaRPr>
          </a:p>
          <a:p>
            <a:pPr>
              <a:lnSpc>
                <a:spcPts val="2600"/>
              </a:lnSpc>
              <a:spcBef>
                <a:spcPts val="0"/>
              </a:spcBef>
            </a:pPr>
            <a:r>
              <a:rPr lang="en-US" sz="1800" cap="none" dirty="0" err="1" smtClean="0">
                <a:latin typeface="Calibre"/>
              </a:rPr>
              <a:t>Apresentar</a:t>
            </a:r>
            <a:r>
              <a:rPr lang="en-US" sz="1800" cap="none" dirty="0" smtClean="0">
                <a:latin typeface="Calibre"/>
              </a:rPr>
              <a:t> </a:t>
            </a:r>
            <a:r>
              <a:rPr lang="en-US" sz="1800" cap="none" dirty="0" err="1" smtClean="0">
                <a:latin typeface="Calibre"/>
              </a:rPr>
              <a:t>uma</a:t>
            </a:r>
            <a:r>
              <a:rPr lang="en-US" sz="1800" cap="none" dirty="0" smtClean="0">
                <a:latin typeface="Calibre"/>
              </a:rPr>
              <a:t> </a:t>
            </a:r>
            <a:r>
              <a:rPr lang="en-US" sz="1800" cap="none" dirty="0" err="1" smtClean="0">
                <a:latin typeface="Calibre"/>
              </a:rPr>
              <a:t>visão</a:t>
            </a:r>
            <a:r>
              <a:rPr lang="en-US" sz="1800" cap="none" dirty="0" smtClean="0">
                <a:latin typeface="Calibre"/>
              </a:rPr>
              <a:t> global do </a:t>
            </a:r>
            <a:r>
              <a:rPr lang="en-US" sz="1800" cap="none" dirty="0" err="1" smtClean="0">
                <a:latin typeface="Calibre"/>
              </a:rPr>
              <a:t>mundo</a:t>
            </a:r>
            <a:r>
              <a:rPr lang="en-US" sz="1800" cap="none" dirty="0" smtClean="0">
                <a:latin typeface="Calibre"/>
              </a:rPr>
              <a:t> </a:t>
            </a:r>
            <a:r>
              <a:rPr lang="en-US" sz="1800" cap="none" dirty="0" err="1" smtClean="0">
                <a:latin typeface="Calibre"/>
              </a:rPr>
              <a:t>envolvendo</a:t>
            </a:r>
            <a:r>
              <a:rPr lang="en-US" sz="1800" cap="none" dirty="0" smtClean="0">
                <a:latin typeface="Calibre"/>
              </a:rPr>
              <a:t> </a:t>
            </a:r>
            <a:r>
              <a:rPr lang="en-US" sz="1800" cap="none" dirty="0" err="1" smtClean="0">
                <a:latin typeface="Calibre"/>
              </a:rPr>
              <a:t>todas</a:t>
            </a:r>
            <a:r>
              <a:rPr lang="en-US" sz="1800" cap="none" dirty="0" smtClean="0">
                <a:latin typeface="Calibre"/>
              </a:rPr>
              <a:t> as </a:t>
            </a:r>
            <a:r>
              <a:rPr lang="en-US" sz="1800" cap="none" dirty="0" err="1" smtClean="0">
                <a:latin typeface="Calibre"/>
              </a:rPr>
              <a:t>áreas</a:t>
            </a:r>
            <a:r>
              <a:rPr lang="en-US" sz="1800" cap="none" dirty="0" smtClean="0">
                <a:latin typeface="Calibre"/>
              </a:rPr>
              <a:t> do </a:t>
            </a:r>
            <a:r>
              <a:rPr lang="en-US" sz="1800" cap="none" dirty="0" err="1" smtClean="0">
                <a:latin typeface="Calibre"/>
              </a:rPr>
              <a:t>conhecimento</a:t>
            </a:r>
            <a:r>
              <a:rPr lang="en-US" sz="1800" cap="none" dirty="0" smtClean="0">
                <a:latin typeface="Calibre"/>
              </a:rPr>
              <a:t>;</a:t>
            </a:r>
          </a:p>
          <a:p>
            <a:endParaRPr lang="pt-BR" sz="2000" dirty="0"/>
          </a:p>
        </p:txBody>
      </p:sp>
      <p:sp>
        <p:nvSpPr>
          <p:cNvPr id="6" name="Título 1"/>
          <p:cNvSpPr>
            <a:spLocks noGrp="1"/>
          </p:cNvSpPr>
          <p:nvPr>
            <p:ph type="title"/>
          </p:nvPr>
        </p:nvSpPr>
        <p:spPr>
          <a:xfrm>
            <a:off x="611560" y="195486"/>
            <a:ext cx="7560840" cy="721025"/>
          </a:xfrm>
        </p:spPr>
        <p:txBody>
          <a:bodyPr>
            <a:normAutofit/>
          </a:bodyPr>
          <a:lstStyle/>
          <a:p>
            <a:r>
              <a:rPr lang="pt-BR" sz="2500" dirty="0">
                <a:solidFill>
                  <a:schemeClr val="bg1"/>
                </a:solidFill>
                <a:latin typeface="Calibre"/>
              </a:rPr>
              <a:t>A </a:t>
            </a:r>
            <a:r>
              <a:rPr lang="pt-BR" sz="2500" dirty="0" smtClean="0">
                <a:solidFill>
                  <a:schemeClr val="bg1"/>
                </a:solidFill>
                <a:latin typeface="Calibre"/>
              </a:rPr>
              <a:t>educação contemporânea</a:t>
            </a:r>
            <a:endParaRPr lang="pt-BR" sz="2500" dirty="0">
              <a:solidFill>
                <a:schemeClr val="bg1"/>
              </a:solidFill>
              <a:latin typeface="Calibre"/>
            </a:endParaRPr>
          </a:p>
        </p:txBody>
      </p:sp>
      <p:pic>
        <p:nvPicPr>
          <p:cNvPr id="4" name="Image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048" y="3118135"/>
            <a:ext cx="2439655" cy="17178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0093" y="3129929"/>
            <a:ext cx="2412555" cy="17060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m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01038" y="3129929"/>
            <a:ext cx="2475418" cy="17061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Retângulo 12"/>
          <p:cNvSpPr/>
          <p:nvPr/>
        </p:nvSpPr>
        <p:spPr>
          <a:xfrm>
            <a:off x="0" y="0"/>
            <a:ext cx="9144000" cy="51435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noFill/>
            </a:endParaRPr>
          </a:p>
        </p:txBody>
      </p:sp>
      <p:sp>
        <p:nvSpPr>
          <p:cNvPr id="15" name="Espaço Reservado para Texto 5"/>
          <p:cNvSpPr txBox="1">
            <a:spLocks/>
          </p:cNvSpPr>
          <p:nvPr/>
        </p:nvSpPr>
        <p:spPr>
          <a:xfrm>
            <a:off x="5148064" y="4876006"/>
            <a:ext cx="3600400" cy="329208"/>
          </a:xfrm>
          <a:prstGeom prst="rect">
            <a:avLst/>
          </a:prstGeom>
        </p:spPr>
        <p:txBody>
          <a:bodyPr/>
          <a:lstStyle>
            <a:lvl1pPr marL="171450" indent="-171450" algn="l" defTabSz="685800" rtl="0" eaLnBrk="1" latinLnBrk="0" hangingPunct="1">
              <a:lnSpc>
                <a:spcPct val="120000"/>
              </a:lnSpc>
              <a:spcBef>
                <a:spcPts val="750"/>
              </a:spcBef>
              <a:buClr>
                <a:schemeClr val="tx1"/>
              </a:buClr>
              <a:buFont typeface="Arial" panose="020B0604020202020204" pitchFamily="34" charset="0"/>
              <a:buChar char="•"/>
              <a:defRPr sz="1500" kern="1200" cap="all" baseline="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tx1"/>
              </a:buClr>
              <a:buFont typeface="Arial" panose="020B0604020202020204" pitchFamily="34" charset="0"/>
              <a:buChar char="•"/>
              <a:defRPr sz="1350" kern="1200" cap="all"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tx1"/>
              </a:buClr>
              <a:buFont typeface="Arial" panose="020B0604020202020204" pitchFamily="34" charset="0"/>
              <a:buChar char="•"/>
              <a:defRPr sz="1200" kern="1200" cap="all" baseline="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9pPr>
          </a:lstStyle>
          <a:p>
            <a:pPr marL="0" indent="0" algn="r">
              <a:buNone/>
            </a:pPr>
            <a:r>
              <a:rPr lang="pt-BR" sz="1000" cap="none" dirty="0" smtClean="0">
                <a:latin typeface="Calibre"/>
              </a:rPr>
              <a:t>Fonte: thinkstockphotos.com</a:t>
            </a:r>
            <a:endParaRPr lang="pt-BR" sz="1000" cap="none" dirty="0">
              <a:latin typeface="Calibre"/>
            </a:endParaRPr>
          </a:p>
        </p:txBody>
      </p:sp>
      <p:sp>
        <p:nvSpPr>
          <p:cNvPr id="18" name="Triângulo isósceles 17"/>
          <p:cNvSpPr/>
          <p:nvPr/>
        </p:nvSpPr>
        <p:spPr>
          <a:xfrm rot="5400000">
            <a:off x="258699" y="1080917"/>
            <a:ext cx="129657" cy="86987"/>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19" name="Triângulo isósceles 18"/>
          <p:cNvSpPr/>
          <p:nvPr/>
        </p:nvSpPr>
        <p:spPr>
          <a:xfrm rot="5400000">
            <a:off x="230185" y="2391420"/>
            <a:ext cx="129657" cy="86987"/>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8318425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3"/>
          <p:cNvSpPr>
            <a:spLocks noGrp="1"/>
          </p:cNvSpPr>
          <p:nvPr>
            <p:ph type="body" sz="quarter" idx="10"/>
          </p:nvPr>
        </p:nvSpPr>
        <p:spPr>
          <a:xfrm>
            <a:off x="376526" y="1084763"/>
            <a:ext cx="8587962" cy="2567107"/>
          </a:xfrm>
        </p:spPr>
        <p:txBody>
          <a:bodyPr>
            <a:normAutofit/>
          </a:bodyPr>
          <a:lstStyle/>
          <a:p>
            <a:pPr>
              <a:lnSpc>
                <a:spcPts val="2600"/>
              </a:lnSpc>
              <a:spcBef>
                <a:spcPts val="0"/>
              </a:spcBef>
            </a:pPr>
            <a:r>
              <a:rPr lang="en-US" sz="1800" cap="none" dirty="0" err="1" smtClean="0">
                <a:latin typeface="Calibre"/>
              </a:rPr>
              <a:t>Mudar</a:t>
            </a:r>
            <a:r>
              <a:rPr lang="en-US" sz="1800" cap="none" dirty="0" smtClean="0">
                <a:latin typeface="Calibre"/>
              </a:rPr>
              <a:t> a </a:t>
            </a:r>
            <a:r>
              <a:rPr lang="en-US" sz="1800" cap="none" dirty="0" err="1" smtClean="0">
                <a:latin typeface="Calibre"/>
              </a:rPr>
              <a:t>comunicação</a:t>
            </a:r>
            <a:r>
              <a:rPr lang="en-US" sz="1800" cap="none" dirty="0" smtClean="0">
                <a:latin typeface="Calibre"/>
              </a:rPr>
              <a:t> - a </a:t>
            </a:r>
            <a:r>
              <a:rPr lang="en-US" sz="1800" cap="none" dirty="0" err="1" smtClean="0">
                <a:latin typeface="Calibre"/>
              </a:rPr>
              <a:t>escola</a:t>
            </a:r>
            <a:r>
              <a:rPr lang="en-US" sz="1800" cap="none" dirty="0" smtClean="0">
                <a:latin typeface="Calibre"/>
              </a:rPr>
              <a:t> </a:t>
            </a:r>
            <a:r>
              <a:rPr lang="en-US" sz="1800" cap="none" dirty="0" err="1" smtClean="0">
                <a:latin typeface="Calibre"/>
              </a:rPr>
              <a:t>deve</a:t>
            </a:r>
            <a:r>
              <a:rPr lang="en-US" sz="1800" cap="none" dirty="0" smtClean="0">
                <a:latin typeface="Calibre"/>
              </a:rPr>
              <a:t> </a:t>
            </a:r>
            <a:r>
              <a:rPr lang="en-US" sz="1800" cap="none" dirty="0" err="1" smtClean="0">
                <a:latin typeface="Calibre"/>
              </a:rPr>
              <a:t>sintonizar</a:t>
            </a:r>
            <a:r>
              <a:rPr lang="en-US" sz="1800" cap="none" dirty="0" smtClean="0">
                <a:latin typeface="Calibre"/>
              </a:rPr>
              <a:t> a </a:t>
            </a:r>
            <a:r>
              <a:rPr lang="en-US" sz="1800" cap="none" dirty="0" err="1" smtClean="0">
                <a:latin typeface="Calibre"/>
              </a:rPr>
              <a:t>interatividade</a:t>
            </a:r>
            <a:r>
              <a:rPr lang="en-US" sz="1800" cap="none" dirty="0" smtClean="0">
                <a:latin typeface="Calibre"/>
              </a:rPr>
              <a:t>; </a:t>
            </a:r>
          </a:p>
          <a:p>
            <a:pPr marL="285750" indent="-285750">
              <a:lnSpc>
                <a:spcPts val="2600"/>
              </a:lnSpc>
              <a:spcBef>
                <a:spcPts val="0"/>
              </a:spcBef>
              <a:buFont typeface="Arial" panose="020B0604020202020204" pitchFamily="34" charset="0"/>
              <a:buChar char="•"/>
            </a:pPr>
            <a:endParaRPr lang="en-US" sz="1800" cap="none" dirty="0" smtClean="0">
              <a:latin typeface="Calibre"/>
            </a:endParaRPr>
          </a:p>
          <a:p>
            <a:pPr>
              <a:lnSpc>
                <a:spcPts val="2600"/>
              </a:lnSpc>
              <a:spcBef>
                <a:spcPts val="0"/>
              </a:spcBef>
            </a:pPr>
            <a:r>
              <a:rPr lang="en-US" sz="1800" cap="none" dirty="0" err="1" smtClean="0">
                <a:latin typeface="Calibre"/>
              </a:rPr>
              <a:t>Ampliar</a:t>
            </a:r>
            <a:r>
              <a:rPr lang="en-US" sz="1800" cap="none" dirty="0" smtClean="0">
                <a:latin typeface="Calibre"/>
              </a:rPr>
              <a:t> o </a:t>
            </a:r>
            <a:r>
              <a:rPr lang="en-US" sz="1800" cap="none" dirty="0" err="1" smtClean="0">
                <a:latin typeface="Calibre"/>
              </a:rPr>
              <a:t>acesso</a:t>
            </a:r>
            <a:r>
              <a:rPr lang="en-US" sz="1800" cap="none" dirty="0" smtClean="0">
                <a:latin typeface="Calibre"/>
              </a:rPr>
              <a:t> a </a:t>
            </a:r>
            <a:r>
              <a:rPr lang="en-US" sz="1800" cap="none" dirty="0" err="1" smtClean="0">
                <a:latin typeface="Calibre"/>
              </a:rPr>
              <a:t>educação</a:t>
            </a:r>
            <a:r>
              <a:rPr lang="en-US" sz="1800" cap="none" dirty="0" smtClean="0">
                <a:latin typeface="Calibre"/>
              </a:rPr>
              <a:t> de </a:t>
            </a:r>
            <a:r>
              <a:rPr lang="en-US" sz="1800" cap="none" dirty="0" err="1" smtClean="0">
                <a:latin typeface="Calibre"/>
              </a:rPr>
              <a:t>qualidade</a:t>
            </a:r>
            <a:r>
              <a:rPr lang="en-US" sz="1800" cap="none" dirty="0" smtClean="0">
                <a:latin typeface="Calibre"/>
              </a:rPr>
              <a:t>;</a:t>
            </a:r>
          </a:p>
          <a:p>
            <a:pPr marL="285750" indent="-285750">
              <a:lnSpc>
                <a:spcPts val="2600"/>
              </a:lnSpc>
              <a:spcBef>
                <a:spcPts val="0"/>
              </a:spcBef>
              <a:buFont typeface="Arial" panose="020B0604020202020204" pitchFamily="34" charset="0"/>
              <a:buChar char="•"/>
            </a:pPr>
            <a:endParaRPr lang="en-US" sz="1800" cap="none" dirty="0" smtClean="0">
              <a:latin typeface="Calibre"/>
            </a:endParaRPr>
          </a:p>
          <a:p>
            <a:pPr>
              <a:lnSpc>
                <a:spcPts val="2600"/>
              </a:lnSpc>
              <a:spcBef>
                <a:spcPts val="0"/>
              </a:spcBef>
            </a:pPr>
            <a:r>
              <a:rPr lang="en-US" sz="1800" cap="none" dirty="0" smtClean="0">
                <a:latin typeface="Calibre"/>
              </a:rPr>
              <a:t>O </a:t>
            </a:r>
            <a:r>
              <a:rPr lang="en-US" sz="1800" cap="none" dirty="0" err="1" smtClean="0">
                <a:latin typeface="Calibre"/>
              </a:rPr>
              <a:t>grande</a:t>
            </a:r>
            <a:r>
              <a:rPr lang="en-US" sz="1800" cap="none" dirty="0" smtClean="0">
                <a:latin typeface="Calibre"/>
              </a:rPr>
              <a:t> </a:t>
            </a:r>
            <a:r>
              <a:rPr lang="en-US" sz="1800" cap="none" dirty="0" err="1" smtClean="0">
                <a:latin typeface="Calibre"/>
              </a:rPr>
              <a:t>protagonista</a:t>
            </a:r>
            <a:r>
              <a:rPr lang="en-US" sz="1800" cap="none" dirty="0" smtClean="0">
                <a:latin typeface="Calibre"/>
              </a:rPr>
              <a:t> no </a:t>
            </a:r>
            <a:r>
              <a:rPr lang="en-US" sz="1800" cap="none" dirty="0" err="1" smtClean="0">
                <a:latin typeface="Calibre"/>
              </a:rPr>
              <a:t>processo</a:t>
            </a:r>
            <a:r>
              <a:rPr lang="en-US" sz="1800" cap="none" dirty="0" smtClean="0">
                <a:latin typeface="Calibre"/>
              </a:rPr>
              <a:t> é o </a:t>
            </a:r>
            <a:r>
              <a:rPr lang="en-US" sz="1800" cap="none" dirty="0" err="1" smtClean="0">
                <a:latin typeface="Calibre"/>
              </a:rPr>
              <a:t>aluno</a:t>
            </a:r>
            <a:r>
              <a:rPr lang="en-US" sz="1800" cap="none" dirty="0" smtClean="0">
                <a:latin typeface="Calibre"/>
              </a:rPr>
              <a:t> -  </a:t>
            </a:r>
            <a:r>
              <a:rPr lang="en-US" sz="1800" cap="none" dirty="0" err="1" smtClean="0">
                <a:latin typeface="Calibre"/>
              </a:rPr>
              <a:t>ele</a:t>
            </a:r>
            <a:r>
              <a:rPr lang="en-US" sz="1800" cap="none" dirty="0" smtClean="0">
                <a:latin typeface="Calibre"/>
              </a:rPr>
              <a:t> </a:t>
            </a:r>
            <a:r>
              <a:rPr lang="en-US" sz="1800" cap="none" dirty="0" err="1" smtClean="0">
                <a:latin typeface="Calibre"/>
              </a:rPr>
              <a:t>não</a:t>
            </a:r>
            <a:r>
              <a:rPr lang="en-US" sz="1800" cap="none" dirty="0" smtClean="0">
                <a:latin typeface="Calibre"/>
              </a:rPr>
              <a:t> é </a:t>
            </a:r>
            <a:r>
              <a:rPr lang="en-US" sz="1800" cap="none" dirty="0" err="1" smtClean="0">
                <a:latin typeface="Calibre"/>
              </a:rPr>
              <a:t>mais</a:t>
            </a:r>
            <a:r>
              <a:rPr lang="en-US" sz="1800" cap="none" dirty="0" smtClean="0">
                <a:latin typeface="Calibre"/>
              </a:rPr>
              <a:t> um </a:t>
            </a:r>
            <a:r>
              <a:rPr lang="en-US" sz="1800" cap="none" dirty="0" err="1" smtClean="0">
                <a:latin typeface="Calibre"/>
              </a:rPr>
              <a:t>agente</a:t>
            </a:r>
            <a:r>
              <a:rPr lang="en-US" sz="1800" cap="none" dirty="0" smtClean="0">
                <a:latin typeface="Calibre"/>
              </a:rPr>
              <a:t> </a:t>
            </a:r>
            <a:r>
              <a:rPr lang="en-US" sz="1800" cap="none" dirty="0" err="1" smtClean="0">
                <a:latin typeface="Calibre"/>
              </a:rPr>
              <a:t>passivo</a:t>
            </a:r>
            <a:r>
              <a:rPr lang="en-US" sz="1800" cap="none" dirty="0" smtClean="0">
                <a:latin typeface="Calibre"/>
              </a:rPr>
              <a:t>.</a:t>
            </a:r>
          </a:p>
          <a:p>
            <a:endParaRPr lang="pt-BR" dirty="0"/>
          </a:p>
        </p:txBody>
      </p:sp>
      <p:sp>
        <p:nvSpPr>
          <p:cNvPr id="7" name="Retângulo 6"/>
          <p:cNvSpPr/>
          <p:nvPr/>
        </p:nvSpPr>
        <p:spPr>
          <a:xfrm>
            <a:off x="0" y="195486"/>
            <a:ext cx="9144000" cy="69379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ítulo 1"/>
          <p:cNvSpPr>
            <a:spLocks noGrp="1"/>
          </p:cNvSpPr>
          <p:nvPr>
            <p:ph type="title"/>
          </p:nvPr>
        </p:nvSpPr>
        <p:spPr>
          <a:xfrm>
            <a:off x="611560" y="195486"/>
            <a:ext cx="7560840" cy="721025"/>
          </a:xfrm>
        </p:spPr>
        <p:txBody>
          <a:bodyPr>
            <a:normAutofit/>
          </a:bodyPr>
          <a:lstStyle/>
          <a:p>
            <a:r>
              <a:rPr lang="pt-BR" sz="2500" dirty="0">
                <a:solidFill>
                  <a:schemeClr val="bg1"/>
                </a:solidFill>
                <a:latin typeface="Calibre"/>
              </a:rPr>
              <a:t>A </a:t>
            </a:r>
            <a:r>
              <a:rPr lang="pt-BR" sz="2500" dirty="0" smtClean="0">
                <a:solidFill>
                  <a:schemeClr val="bg1"/>
                </a:solidFill>
                <a:latin typeface="Calibre"/>
              </a:rPr>
              <a:t>educação contemporânea</a:t>
            </a:r>
            <a:endParaRPr lang="pt-BR" sz="2500" dirty="0">
              <a:solidFill>
                <a:schemeClr val="bg1"/>
              </a:solidFill>
              <a:latin typeface="Calibre"/>
            </a:endParaRPr>
          </a:p>
        </p:txBody>
      </p:sp>
      <p:sp>
        <p:nvSpPr>
          <p:cNvPr id="9" name="Retângulo 8"/>
          <p:cNvSpPr/>
          <p:nvPr/>
        </p:nvSpPr>
        <p:spPr>
          <a:xfrm>
            <a:off x="0" y="0"/>
            <a:ext cx="9144000" cy="51435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noFill/>
            </a:endParaRPr>
          </a:p>
        </p:txBody>
      </p:sp>
      <p:sp>
        <p:nvSpPr>
          <p:cNvPr id="11" name="Retângulo 10"/>
          <p:cNvSpPr/>
          <p:nvPr/>
        </p:nvSpPr>
        <p:spPr>
          <a:xfrm>
            <a:off x="0" y="3579862"/>
            <a:ext cx="9144000" cy="792088"/>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6" name="Imagem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184" y="3097865"/>
            <a:ext cx="2650487" cy="17603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Imagem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3097864"/>
            <a:ext cx="2538537" cy="17609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Imagem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28203" y="3097864"/>
            <a:ext cx="2639941" cy="17603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2" name="Espaço Reservado para Texto 5"/>
          <p:cNvSpPr txBox="1">
            <a:spLocks/>
          </p:cNvSpPr>
          <p:nvPr/>
        </p:nvSpPr>
        <p:spPr>
          <a:xfrm>
            <a:off x="5364088" y="4876006"/>
            <a:ext cx="3600400" cy="329208"/>
          </a:xfrm>
          <a:prstGeom prst="rect">
            <a:avLst/>
          </a:prstGeom>
        </p:spPr>
        <p:txBody>
          <a:bodyPr/>
          <a:lstStyle>
            <a:lvl1pPr marL="171450" indent="-171450" algn="l" defTabSz="685800" rtl="0" eaLnBrk="1" latinLnBrk="0" hangingPunct="1">
              <a:lnSpc>
                <a:spcPct val="120000"/>
              </a:lnSpc>
              <a:spcBef>
                <a:spcPts val="750"/>
              </a:spcBef>
              <a:buClr>
                <a:schemeClr val="tx1"/>
              </a:buClr>
              <a:buFont typeface="Arial" panose="020B0604020202020204" pitchFamily="34" charset="0"/>
              <a:buChar char="•"/>
              <a:defRPr sz="1500" kern="1200" cap="all" baseline="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tx1"/>
              </a:buClr>
              <a:buFont typeface="Arial" panose="020B0604020202020204" pitchFamily="34" charset="0"/>
              <a:buChar char="•"/>
              <a:defRPr sz="1350" kern="1200" cap="all"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tx1"/>
              </a:buClr>
              <a:buFont typeface="Arial" panose="020B0604020202020204" pitchFamily="34" charset="0"/>
              <a:buChar char="•"/>
              <a:defRPr sz="1200" kern="1200" cap="all" baseline="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9pPr>
          </a:lstStyle>
          <a:p>
            <a:pPr marL="0" indent="0" algn="r">
              <a:buNone/>
            </a:pPr>
            <a:r>
              <a:rPr lang="pt-BR" sz="1000" cap="none" dirty="0" smtClean="0">
                <a:latin typeface="Calibre"/>
              </a:rPr>
              <a:t>Fonte: thinkstockphotos.com</a:t>
            </a:r>
            <a:endParaRPr lang="pt-BR" sz="1000" cap="none" dirty="0">
              <a:latin typeface="Calibre"/>
            </a:endParaRPr>
          </a:p>
        </p:txBody>
      </p:sp>
      <p:sp>
        <p:nvSpPr>
          <p:cNvPr id="24" name="Triângulo isósceles 23"/>
          <p:cNvSpPr/>
          <p:nvPr/>
        </p:nvSpPr>
        <p:spPr>
          <a:xfrm rot="5400000">
            <a:off x="258699" y="1262952"/>
            <a:ext cx="129657" cy="86987"/>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25" name="Triângulo isósceles 24"/>
          <p:cNvSpPr/>
          <p:nvPr/>
        </p:nvSpPr>
        <p:spPr>
          <a:xfrm rot="5400000">
            <a:off x="258698" y="1918163"/>
            <a:ext cx="129657" cy="86987"/>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26" name="Triângulo isósceles 25"/>
          <p:cNvSpPr/>
          <p:nvPr/>
        </p:nvSpPr>
        <p:spPr>
          <a:xfrm rot="5400000">
            <a:off x="256425" y="2581192"/>
            <a:ext cx="129657" cy="86987"/>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6225111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p:cNvPicPr>
            <a:picLocks noChangeAspect="1"/>
          </p:cNvPicPr>
          <p:nvPr/>
        </p:nvPicPr>
        <p:blipFill>
          <a:blip r:embed="rId3">
            <a:duotone>
              <a:schemeClr val="accent3">
                <a:shade val="45000"/>
                <a:satMod val="135000"/>
              </a:schemeClr>
              <a:prstClr val="white"/>
            </a:duotone>
          </a:blip>
          <a:stretch>
            <a:fillRect/>
          </a:stretch>
        </p:blipFill>
        <p:spPr>
          <a:xfrm>
            <a:off x="179512" y="2119210"/>
            <a:ext cx="8616188" cy="812580"/>
          </a:xfrm>
          <a:prstGeom prst="rect">
            <a:avLst/>
          </a:prstGeom>
        </p:spPr>
      </p:pic>
      <p:pic>
        <p:nvPicPr>
          <p:cNvPr id="19" name="Imagem 18"/>
          <p:cNvPicPr>
            <a:picLocks noChangeAspect="1"/>
          </p:cNvPicPr>
          <p:nvPr/>
        </p:nvPicPr>
        <p:blipFill>
          <a:blip r:embed="rId3">
            <a:duotone>
              <a:schemeClr val="accent1">
                <a:shade val="45000"/>
                <a:satMod val="135000"/>
              </a:schemeClr>
              <a:prstClr val="white"/>
            </a:duotone>
          </a:blip>
          <a:stretch>
            <a:fillRect/>
          </a:stretch>
        </p:blipFill>
        <p:spPr>
          <a:xfrm>
            <a:off x="204284" y="1089782"/>
            <a:ext cx="8616188" cy="812580"/>
          </a:xfrm>
          <a:prstGeom prst="rect">
            <a:avLst/>
          </a:prstGeom>
        </p:spPr>
      </p:pic>
      <p:sp>
        <p:nvSpPr>
          <p:cNvPr id="3" name="Espaço Reservado para Texto 3"/>
          <p:cNvSpPr>
            <a:spLocks noGrp="1"/>
          </p:cNvSpPr>
          <p:nvPr>
            <p:ph type="body" sz="quarter" idx="10"/>
          </p:nvPr>
        </p:nvSpPr>
        <p:spPr>
          <a:xfrm>
            <a:off x="1882932" y="1084928"/>
            <a:ext cx="6912768" cy="1126782"/>
          </a:xfrm>
        </p:spPr>
        <p:txBody>
          <a:bodyPr>
            <a:normAutofit/>
          </a:bodyPr>
          <a:lstStyle/>
          <a:p>
            <a:pPr>
              <a:lnSpc>
                <a:spcPts val="2600"/>
              </a:lnSpc>
              <a:spcBef>
                <a:spcPts val="0"/>
              </a:spcBef>
            </a:pPr>
            <a:r>
              <a:rPr lang="pt-BR" sz="1800" dirty="0"/>
              <a:t>Atualização do Projeto Pedagógico </a:t>
            </a:r>
            <a:r>
              <a:rPr lang="pt-BR" sz="1800" dirty="0" smtClean="0"/>
              <a:t>Institucional- PPI </a:t>
            </a:r>
            <a:r>
              <a:rPr lang="pt-BR" sz="1800" dirty="0"/>
              <a:t>– com visão estratégica, propondo quebra de paradigmas – PPPC </a:t>
            </a:r>
            <a:r>
              <a:rPr lang="pt-BR" sz="1800" dirty="0" smtClean="0"/>
              <a:t> deve </a:t>
            </a:r>
            <a:r>
              <a:rPr lang="pt-BR" sz="1800" dirty="0"/>
              <a:t>refletir o PPI</a:t>
            </a:r>
            <a:r>
              <a:rPr lang="pt-BR" sz="1800" dirty="0" smtClean="0"/>
              <a:t>.</a:t>
            </a:r>
          </a:p>
          <a:p>
            <a:pPr marL="285750" indent="-285750">
              <a:lnSpc>
                <a:spcPts val="2600"/>
              </a:lnSpc>
              <a:spcBef>
                <a:spcPts val="0"/>
              </a:spcBef>
              <a:buFont typeface="Arial" panose="020B0604020202020204" pitchFamily="34" charset="0"/>
              <a:buChar char="•"/>
            </a:pPr>
            <a:endParaRPr lang="pt-BR" sz="2000" dirty="0"/>
          </a:p>
        </p:txBody>
      </p:sp>
      <p:sp>
        <p:nvSpPr>
          <p:cNvPr id="7" name="Retângulo 6"/>
          <p:cNvSpPr/>
          <p:nvPr/>
        </p:nvSpPr>
        <p:spPr>
          <a:xfrm>
            <a:off x="0" y="195486"/>
            <a:ext cx="9144000" cy="69379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ítulo 1"/>
          <p:cNvSpPr>
            <a:spLocks noGrp="1"/>
          </p:cNvSpPr>
          <p:nvPr>
            <p:ph type="title"/>
          </p:nvPr>
        </p:nvSpPr>
        <p:spPr>
          <a:xfrm>
            <a:off x="611560" y="195486"/>
            <a:ext cx="7560840" cy="721025"/>
          </a:xfrm>
        </p:spPr>
        <p:txBody>
          <a:bodyPr>
            <a:normAutofit/>
          </a:bodyPr>
          <a:lstStyle/>
          <a:p>
            <a:r>
              <a:rPr lang="pt-BR" sz="2500" dirty="0" smtClean="0">
                <a:solidFill>
                  <a:schemeClr val="bg1"/>
                </a:solidFill>
                <a:latin typeface="+mn-lt"/>
              </a:rPr>
              <a:t>Algumas possibilidades para resolver os desafios</a:t>
            </a:r>
            <a:endParaRPr lang="pt-BR" sz="2500" dirty="0">
              <a:solidFill>
                <a:schemeClr val="bg1"/>
              </a:solidFill>
              <a:latin typeface="+mn-lt"/>
            </a:endParaRPr>
          </a:p>
        </p:txBody>
      </p:sp>
      <p:sp>
        <p:nvSpPr>
          <p:cNvPr id="9" name="Retângulo 8"/>
          <p:cNvSpPr/>
          <p:nvPr/>
        </p:nvSpPr>
        <p:spPr>
          <a:xfrm>
            <a:off x="0" y="0"/>
            <a:ext cx="9144000" cy="51435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noFill/>
            </a:endParaRPr>
          </a:p>
        </p:txBody>
      </p:sp>
      <p:pic>
        <p:nvPicPr>
          <p:cNvPr id="14" name="Imagem 13"/>
          <p:cNvPicPr>
            <a:picLocks noChangeAspect="1"/>
          </p:cNvPicPr>
          <p:nvPr/>
        </p:nvPicPr>
        <p:blipFill>
          <a:blip r:embed="rId4">
            <a:duotone>
              <a:prstClr val="black"/>
              <a:schemeClr val="tx2">
                <a:tint val="45000"/>
                <a:satMod val="400000"/>
              </a:schemeClr>
            </a:duotone>
          </a:blip>
          <a:stretch>
            <a:fillRect/>
          </a:stretch>
        </p:blipFill>
        <p:spPr>
          <a:xfrm>
            <a:off x="677027" y="2056086"/>
            <a:ext cx="1061889" cy="862325"/>
          </a:xfrm>
          <a:prstGeom prst="rect">
            <a:avLst/>
          </a:prstGeom>
        </p:spPr>
      </p:pic>
      <p:pic>
        <p:nvPicPr>
          <p:cNvPr id="20" name="Imagem 19"/>
          <p:cNvPicPr>
            <a:picLocks noChangeAspect="1"/>
          </p:cNvPicPr>
          <p:nvPr/>
        </p:nvPicPr>
        <p:blipFill>
          <a:blip r:embed="rId4">
            <a:duotone>
              <a:prstClr val="black"/>
              <a:schemeClr val="accent1">
                <a:tint val="45000"/>
                <a:satMod val="400000"/>
              </a:schemeClr>
            </a:duotone>
          </a:blip>
          <a:stretch>
            <a:fillRect/>
          </a:stretch>
        </p:blipFill>
        <p:spPr>
          <a:xfrm>
            <a:off x="701799" y="1025914"/>
            <a:ext cx="1061889" cy="863069"/>
          </a:xfrm>
          <a:prstGeom prst="rect">
            <a:avLst/>
          </a:prstGeom>
        </p:spPr>
      </p:pic>
      <p:sp>
        <p:nvSpPr>
          <p:cNvPr id="2" name="Retângulo 1"/>
          <p:cNvSpPr/>
          <p:nvPr/>
        </p:nvSpPr>
        <p:spPr>
          <a:xfrm>
            <a:off x="1907704" y="1851670"/>
            <a:ext cx="6552728" cy="1092607"/>
          </a:xfrm>
          <a:prstGeom prst="rect">
            <a:avLst/>
          </a:prstGeom>
        </p:spPr>
        <p:txBody>
          <a:bodyPr wrap="square">
            <a:spAutoFit/>
          </a:bodyPr>
          <a:lstStyle/>
          <a:p>
            <a:pPr marL="285750" indent="-285750">
              <a:lnSpc>
                <a:spcPts val="2600"/>
              </a:lnSpc>
              <a:spcBef>
                <a:spcPts val="0"/>
              </a:spcBef>
              <a:buFont typeface="Arial" panose="020B0604020202020204" pitchFamily="34" charset="0"/>
              <a:buChar char="•"/>
            </a:pPr>
            <a:endParaRPr lang="pt-BR" dirty="0"/>
          </a:p>
          <a:p>
            <a:pPr>
              <a:lnSpc>
                <a:spcPts val="2600"/>
              </a:lnSpc>
              <a:spcBef>
                <a:spcPts val="0"/>
              </a:spcBef>
            </a:pPr>
            <a:r>
              <a:rPr lang="pt-BR" dirty="0"/>
              <a:t>Prover no ambiente acadêmico meios para que o futuro profissional tenha capacidade de resolver </a:t>
            </a:r>
            <a:r>
              <a:rPr lang="pt-BR" dirty="0" smtClean="0"/>
              <a:t>problemas </a:t>
            </a:r>
            <a:r>
              <a:rPr lang="pt-BR" dirty="0"/>
              <a:t>interdisciplinares.</a:t>
            </a:r>
          </a:p>
        </p:txBody>
      </p:sp>
      <p:pic>
        <p:nvPicPr>
          <p:cNvPr id="23" name="Imagem 22"/>
          <p:cNvPicPr>
            <a:picLocks noChangeAspect="1"/>
          </p:cNvPicPr>
          <p:nvPr/>
        </p:nvPicPr>
        <p:blipFill>
          <a:blip r:embed="rId3">
            <a:duotone>
              <a:schemeClr val="accent2">
                <a:shade val="45000"/>
                <a:satMod val="135000"/>
              </a:schemeClr>
              <a:prstClr val="white"/>
            </a:duotone>
          </a:blip>
          <a:stretch>
            <a:fillRect/>
          </a:stretch>
        </p:blipFill>
        <p:spPr>
          <a:xfrm>
            <a:off x="179512" y="4167534"/>
            <a:ext cx="8616188" cy="812580"/>
          </a:xfrm>
          <a:prstGeom prst="rect">
            <a:avLst/>
          </a:prstGeom>
        </p:spPr>
      </p:pic>
      <p:pic>
        <p:nvPicPr>
          <p:cNvPr id="24" name="Imagem 23"/>
          <p:cNvPicPr>
            <a:picLocks noChangeAspect="1"/>
          </p:cNvPicPr>
          <p:nvPr/>
        </p:nvPicPr>
        <p:blipFill>
          <a:blip r:embed="rId4">
            <a:duotone>
              <a:prstClr val="black"/>
              <a:schemeClr val="accent2">
                <a:tint val="45000"/>
                <a:satMod val="400000"/>
              </a:schemeClr>
            </a:duotone>
          </a:blip>
          <a:stretch>
            <a:fillRect/>
          </a:stretch>
        </p:blipFill>
        <p:spPr>
          <a:xfrm>
            <a:off x="677027" y="4083918"/>
            <a:ext cx="1061889" cy="882818"/>
          </a:xfrm>
          <a:prstGeom prst="rect">
            <a:avLst/>
          </a:prstGeom>
        </p:spPr>
      </p:pic>
      <p:pic>
        <p:nvPicPr>
          <p:cNvPr id="26" name="Imagem 25"/>
          <p:cNvPicPr>
            <a:picLocks noChangeAspect="1"/>
          </p:cNvPicPr>
          <p:nvPr/>
        </p:nvPicPr>
        <p:blipFill>
          <a:blip r:embed="rId3">
            <a:duotone>
              <a:schemeClr val="accent6">
                <a:shade val="45000"/>
                <a:satMod val="135000"/>
              </a:schemeClr>
              <a:prstClr val="white"/>
            </a:duotone>
          </a:blip>
          <a:stretch>
            <a:fillRect/>
          </a:stretch>
        </p:blipFill>
        <p:spPr>
          <a:xfrm>
            <a:off x="204284" y="3165663"/>
            <a:ext cx="8616188" cy="812580"/>
          </a:xfrm>
          <a:prstGeom prst="rect">
            <a:avLst/>
          </a:prstGeom>
        </p:spPr>
      </p:pic>
      <p:pic>
        <p:nvPicPr>
          <p:cNvPr id="27" name="Imagem 26"/>
          <p:cNvPicPr>
            <a:picLocks noChangeAspect="1"/>
          </p:cNvPicPr>
          <p:nvPr/>
        </p:nvPicPr>
        <p:blipFill>
          <a:blip r:embed="rId4">
            <a:duotone>
              <a:prstClr val="black"/>
              <a:schemeClr val="accent6">
                <a:tint val="45000"/>
                <a:satMod val="400000"/>
              </a:schemeClr>
            </a:duotone>
          </a:blip>
          <a:stretch>
            <a:fillRect/>
          </a:stretch>
        </p:blipFill>
        <p:spPr>
          <a:xfrm>
            <a:off x="701799" y="3075806"/>
            <a:ext cx="1061889" cy="889059"/>
          </a:xfrm>
          <a:prstGeom prst="rect">
            <a:avLst/>
          </a:prstGeom>
        </p:spPr>
      </p:pic>
      <p:sp>
        <p:nvSpPr>
          <p:cNvPr id="28" name="Espaço Reservado para Texto 3"/>
          <p:cNvSpPr txBox="1">
            <a:spLocks/>
          </p:cNvSpPr>
          <p:nvPr/>
        </p:nvSpPr>
        <p:spPr>
          <a:xfrm>
            <a:off x="1812078" y="3183468"/>
            <a:ext cx="7104019" cy="794774"/>
          </a:xfrm>
          <a:prstGeom prst="rect">
            <a:avLst/>
          </a:prstGeom>
        </p:spPr>
        <p:txBody>
          <a:bodyPr vert="horz" lIns="91440" tIns="45720" rIns="91440" bIns="45720" rtlCol="0">
            <a:normAutofit/>
          </a:bodyPr>
          <a:lstStyle>
            <a:lvl1pPr marL="0" indent="0" algn="l" defTabSz="685800" rtl="0" eaLnBrk="1" latinLnBrk="0" hangingPunct="1">
              <a:lnSpc>
                <a:spcPct val="120000"/>
              </a:lnSpc>
              <a:spcBef>
                <a:spcPts val="750"/>
              </a:spcBef>
              <a:buFont typeface="Arial" panose="020B0604020202020204" pitchFamily="34" charset="0"/>
              <a:buNone/>
              <a:defRPr sz="2200" kern="1200" baseline="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pt-BR" sz="1800" dirty="0" smtClean="0"/>
              <a:t>Incentivar a pesquisa e a extensão – projetos interdisciplinares - novas experiências – intervenção no meio – resultados.</a:t>
            </a:r>
          </a:p>
          <a:p>
            <a:pPr marL="342900" indent="-342900">
              <a:buFont typeface="Arial" panose="020B0604020202020204" pitchFamily="34" charset="0"/>
              <a:buChar char="•"/>
            </a:pPr>
            <a:endParaRPr lang="pt-BR" sz="1800" dirty="0" smtClean="0"/>
          </a:p>
          <a:p>
            <a:endParaRPr lang="pt-BR" sz="2000" dirty="0"/>
          </a:p>
        </p:txBody>
      </p:sp>
      <p:sp>
        <p:nvSpPr>
          <p:cNvPr id="29" name="Retângulo 28"/>
          <p:cNvSpPr/>
          <p:nvPr/>
        </p:nvSpPr>
        <p:spPr>
          <a:xfrm>
            <a:off x="1835696" y="4200220"/>
            <a:ext cx="6696744" cy="646331"/>
          </a:xfrm>
          <a:prstGeom prst="rect">
            <a:avLst/>
          </a:prstGeom>
        </p:spPr>
        <p:txBody>
          <a:bodyPr wrap="square">
            <a:spAutoFit/>
          </a:bodyPr>
          <a:lstStyle/>
          <a:p>
            <a:r>
              <a:rPr lang="pt-BR" dirty="0"/>
              <a:t>Articular  o ensino, a pesquisa e a extensão nas atividades acadêmicas – gerando conhecimento.</a:t>
            </a:r>
          </a:p>
        </p:txBody>
      </p:sp>
      <p:pic>
        <p:nvPicPr>
          <p:cNvPr id="30" name="Imagem 29"/>
          <p:cNvPicPr>
            <a:picLocks noChangeAspect="1"/>
          </p:cNvPicPr>
          <p:nvPr/>
        </p:nvPicPr>
        <p:blipFill>
          <a:blip r:embed="rId5"/>
          <a:stretch>
            <a:fillRect/>
          </a:stretch>
        </p:blipFill>
        <p:spPr>
          <a:xfrm>
            <a:off x="950844" y="3227963"/>
            <a:ext cx="596820" cy="596820"/>
          </a:xfrm>
          <a:prstGeom prst="rect">
            <a:avLst/>
          </a:prstGeom>
        </p:spPr>
      </p:pic>
      <p:pic>
        <p:nvPicPr>
          <p:cNvPr id="5" name="Imagem 4"/>
          <p:cNvPicPr>
            <a:picLocks noChangeAspect="1"/>
          </p:cNvPicPr>
          <p:nvPr/>
        </p:nvPicPr>
        <p:blipFill>
          <a:blip r:embed="rId6"/>
          <a:stretch>
            <a:fillRect/>
          </a:stretch>
        </p:blipFill>
        <p:spPr>
          <a:xfrm>
            <a:off x="1004794" y="1209308"/>
            <a:ext cx="439375" cy="496019"/>
          </a:xfrm>
          <a:prstGeom prst="rect">
            <a:avLst/>
          </a:prstGeom>
        </p:spPr>
      </p:pic>
      <p:pic>
        <p:nvPicPr>
          <p:cNvPr id="6" name="Imagem 5"/>
          <p:cNvPicPr>
            <a:picLocks noChangeAspect="1"/>
          </p:cNvPicPr>
          <p:nvPr/>
        </p:nvPicPr>
        <p:blipFill>
          <a:blip r:embed="rId7"/>
          <a:stretch>
            <a:fillRect/>
          </a:stretch>
        </p:blipFill>
        <p:spPr>
          <a:xfrm>
            <a:off x="927397" y="2359208"/>
            <a:ext cx="593477" cy="300072"/>
          </a:xfrm>
          <a:prstGeom prst="rect">
            <a:avLst/>
          </a:prstGeom>
        </p:spPr>
      </p:pic>
      <p:pic>
        <p:nvPicPr>
          <p:cNvPr id="34" name="Imagem 33"/>
          <p:cNvPicPr>
            <a:picLocks noChangeAspect="1"/>
          </p:cNvPicPr>
          <p:nvPr/>
        </p:nvPicPr>
        <p:blipFill>
          <a:blip r:embed="rId8"/>
          <a:stretch>
            <a:fillRect/>
          </a:stretch>
        </p:blipFill>
        <p:spPr>
          <a:xfrm>
            <a:off x="892730" y="4299942"/>
            <a:ext cx="628144" cy="434659"/>
          </a:xfrm>
          <a:prstGeom prst="rect">
            <a:avLst/>
          </a:prstGeom>
        </p:spPr>
      </p:pic>
    </p:spTree>
    <p:extLst>
      <p:ext uri="{BB962C8B-B14F-4D97-AF65-F5344CB8AC3E}">
        <p14:creationId xmlns:p14="http://schemas.microsoft.com/office/powerpoint/2010/main" val="121268324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5282</TotalTime>
  <Words>1238</Words>
  <Application>Microsoft Office PowerPoint</Application>
  <PresentationFormat>Apresentação na tela (16:9)</PresentationFormat>
  <Paragraphs>109</Paragraphs>
  <Slides>18</Slides>
  <Notes>10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18</vt:i4>
      </vt:variant>
    </vt:vector>
  </HeadingPairs>
  <TitlesOfParts>
    <vt:vector size="23" baseType="lpstr">
      <vt:lpstr>Arial</vt:lpstr>
      <vt:lpstr>Calibre</vt:lpstr>
      <vt:lpstr>Calibri</vt:lpstr>
      <vt:lpstr>Calibri Light</vt:lpstr>
      <vt:lpstr>Tema do Office</vt:lpstr>
      <vt:lpstr>Apresentação do PowerPoint</vt:lpstr>
      <vt:lpstr>Um caminho...</vt:lpstr>
      <vt:lpstr>A educação superior e a contemporaneidade - desafios</vt:lpstr>
      <vt:lpstr>A educação superior e a contemporaneidade - desafios</vt:lpstr>
      <vt:lpstr>A educação superior e a contemporaneidade - desafios</vt:lpstr>
      <vt:lpstr>A educação superior e a contemporaneidade - desafios</vt:lpstr>
      <vt:lpstr>A educação contemporânea</vt:lpstr>
      <vt:lpstr>A educação contemporânea</vt:lpstr>
      <vt:lpstr>Algumas possibilidades para resolver os desafios</vt:lpstr>
      <vt:lpstr>A educação, o mundo e o futuro profissional – Integrar </vt:lpstr>
      <vt:lpstr>O docente </vt:lpstr>
      <vt:lpstr>O docente - Perfil </vt:lpstr>
      <vt:lpstr>E...o que temos hoje......... nas escolas...              ..............................MUDANÇAS OCORRENDO!!!</vt:lpstr>
      <vt:lpstr>E...o que temos hoje......... nas escolas...              ..............................MUDANÇAS OCORRENDO!!!</vt:lpstr>
      <vt:lpstr>E...O que temos hoje... Nas escolas... mudanças ocorrendo!!!</vt:lpstr>
      <vt:lpstr>Precisamos mudar...</vt:lpstr>
      <vt:lpstr>Referências bibliográficas</vt:lpstr>
      <vt:lpstr>Obrigada!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 professor midiático</dc:title>
  <dc:creator>Thiago Almeida dos Santos</dc:creator>
  <cp:lastModifiedBy>Daniela Pombo Moyses</cp:lastModifiedBy>
  <cp:revision>336</cp:revision>
  <cp:lastPrinted>2013-10-10T14:15:56Z</cp:lastPrinted>
  <dcterms:created xsi:type="dcterms:W3CDTF">2013-07-12T17:18:41Z</dcterms:created>
  <dcterms:modified xsi:type="dcterms:W3CDTF">2015-11-26T14:22:41Z</dcterms:modified>
</cp:coreProperties>
</file>